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Lst>
  <p:notesMasterIdLst>
    <p:notesMasterId r:id="rId11"/>
  </p:notesMasterIdLst>
  <p:sldSz cx="14630400" cy="8229600"/>
  <p:notesSz cx="8229600" cy="14630400"/>
  <p:embeddedFontLst>
    <p:embeddedFont>
      <p:font typeface="Tomorrow Semi Bold"/>
      <p:regular r:id="rId16"/>
    </p:embeddedFont>
    <p:embeddedFont>
      <p:font typeface="Tomorrow Semi Bold"/>
      <p:regular r:id="rId17"/>
    </p:embeddedFont>
    <p:embeddedFont>
      <p:font typeface="Tomorrow Semi Bold"/>
      <p:regular r:id="rId18"/>
    </p:embeddedFont>
    <p:embeddedFont>
      <p:font typeface="Tomorrow Semi Bold"/>
      <p:regular r:id="rId19"/>
    </p:embeddedFont>
    <p:embeddedFont>
      <p:font typeface="Tomorrow"/>
      <p:regular r:id="rId20"/>
    </p:embeddedFont>
    <p:embeddedFont>
      <p:font typeface="Tomorrow"/>
      <p:regular r:id="rId21"/>
    </p:embeddedFont>
    <p:embeddedFont>
      <p:font typeface="Tomorrow"/>
      <p:regular r:id="rId22"/>
    </p:embeddedFont>
    <p:embeddedFont>
      <p:font typeface="Tomorrow"/>
      <p:regular r:id="rId23"/>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notesMaster" Target="notesMasters/notesMaster1.xml"/><Relationship Id="rId12" Type="http://schemas.openxmlformats.org/officeDocument/2006/relationships/presProps" Target="presProps.xml"/><Relationship Id="rId13" Type="http://schemas.openxmlformats.org/officeDocument/2006/relationships/viewProps" Target="viewProps.xml"/><Relationship Id="rId14" Type="http://schemas.openxmlformats.org/officeDocument/2006/relationships/theme" Target="theme/theme1.xml"/><Relationship Id="rId15" Type="http://schemas.openxmlformats.org/officeDocument/2006/relationships/tableStyles" Target="tableStyles.xml"/><Relationship Id="rId16" Type="http://schemas.openxmlformats.org/officeDocument/2006/relationships/font" Target="fonts/font1.fntdata"/><Relationship Id="rId17" Type="http://schemas.openxmlformats.org/officeDocument/2006/relationships/font" Target="fonts/font2.fntdata"/><Relationship Id="rId18" Type="http://schemas.openxmlformats.org/officeDocument/2006/relationships/font" Target="fonts/font3.fntdata"/><Relationship Id="rId19" Type="http://schemas.openxmlformats.org/officeDocument/2006/relationships/font" Target="fonts/font4.fntdata"/><Relationship Id="rId20" Type="http://schemas.openxmlformats.org/officeDocument/2006/relationships/font" Target="fonts/font5.fntdata"/><Relationship Id="rId21" Type="http://schemas.openxmlformats.org/officeDocument/2006/relationships/font" Target="fonts/font6.fntdata"/><Relationship Id="rId22" Type="http://schemas.openxmlformats.org/officeDocument/2006/relationships/font" Target="fonts/font7.fntdata"/><Relationship Id="rId23"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0-1.png"/><Relationship Id="rId3"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9-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D0D0C"/>
          </a:solidFill>
          <a:ln/>
        </p:spPr>
      </p:sp>
      <p:sp>
        <p:nvSpPr>
          <p:cNvPr id="3" name="Shape 1"/>
          <p:cNvSpPr/>
          <p:nvPr/>
        </p:nvSpPr>
        <p:spPr>
          <a:xfrm>
            <a:off x="0" y="0"/>
            <a:ext cx="14630400" cy="8229600"/>
          </a:xfrm>
          <a:prstGeom prst="rect">
            <a:avLst/>
          </a:prstGeom>
          <a:solidFill>
            <a:srgbClr val="1D1D1B"/>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D0D0C"/>
          </a:solidFill>
          <a:ln/>
        </p:spPr>
      </p:sp>
      <p:sp>
        <p:nvSpPr>
          <p:cNvPr id="3" name="Shape 1"/>
          <p:cNvSpPr/>
          <p:nvPr/>
        </p:nvSpPr>
        <p:spPr>
          <a:xfrm>
            <a:off x="0" y="0"/>
            <a:ext cx="14630400" cy="8229600"/>
          </a:xfrm>
          <a:prstGeom prst="rect">
            <a:avLst/>
          </a:prstGeom>
          <a:solidFill>
            <a:srgbClr val="1D1D1B"/>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D0D0C"/>
          </a:solidFill>
          <a:ln/>
        </p:spPr>
      </p:sp>
      <p:sp>
        <p:nvSpPr>
          <p:cNvPr id="3" name="Shape 1"/>
          <p:cNvSpPr/>
          <p:nvPr/>
        </p:nvSpPr>
        <p:spPr>
          <a:xfrm>
            <a:off x="0" y="0"/>
            <a:ext cx="14630400" cy="8229600"/>
          </a:xfrm>
          <a:prstGeom prst="rect">
            <a:avLst/>
          </a:prstGeom>
          <a:solidFill>
            <a:srgbClr val="1D1D1B"/>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D0D0C"/>
          </a:solidFill>
          <a:ln/>
        </p:spPr>
      </p:sp>
      <p:sp>
        <p:nvSpPr>
          <p:cNvPr id="3" name="Shape 1"/>
          <p:cNvSpPr/>
          <p:nvPr/>
        </p:nvSpPr>
        <p:spPr>
          <a:xfrm>
            <a:off x="0" y="0"/>
            <a:ext cx="14630400" cy="8229600"/>
          </a:xfrm>
          <a:prstGeom prst="rect">
            <a:avLst/>
          </a:prstGeom>
          <a:solidFill>
            <a:srgbClr val="1D1D1B"/>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D0D0C"/>
          </a:solidFill>
          <a:ln/>
        </p:spPr>
      </p:sp>
      <p:sp>
        <p:nvSpPr>
          <p:cNvPr id="3" name="Shape 1"/>
          <p:cNvSpPr/>
          <p:nvPr/>
        </p:nvSpPr>
        <p:spPr>
          <a:xfrm>
            <a:off x="0" y="0"/>
            <a:ext cx="14630400" cy="8229600"/>
          </a:xfrm>
          <a:prstGeom prst="rect">
            <a:avLst/>
          </a:prstGeom>
          <a:solidFill>
            <a:srgbClr val="1D1D1B"/>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D0D0C"/>
          </a:solidFill>
          <a:ln/>
        </p:spPr>
      </p:sp>
      <p:sp>
        <p:nvSpPr>
          <p:cNvPr id="3" name="Shape 1"/>
          <p:cNvSpPr/>
          <p:nvPr/>
        </p:nvSpPr>
        <p:spPr>
          <a:xfrm>
            <a:off x="0" y="0"/>
            <a:ext cx="14630400" cy="8229600"/>
          </a:xfrm>
          <a:prstGeom prst="rect">
            <a:avLst/>
          </a:prstGeom>
          <a:solidFill>
            <a:srgbClr val="1D1D1B"/>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D0D0C"/>
          </a:solidFill>
          <a:ln/>
        </p:spPr>
      </p:sp>
      <p:sp>
        <p:nvSpPr>
          <p:cNvPr id="3" name="Shape 1"/>
          <p:cNvSpPr/>
          <p:nvPr/>
        </p:nvSpPr>
        <p:spPr>
          <a:xfrm>
            <a:off x="0" y="0"/>
            <a:ext cx="14630400" cy="8229600"/>
          </a:xfrm>
          <a:prstGeom prst="rect">
            <a:avLst/>
          </a:prstGeom>
          <a:solidFill>
            <a:srgbClr val="1D1D1B"/>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D0D0C"/>
          </a:solidFill>
          <a:ln/>
        </p:spPr>
      </p:sp>
      <p:sp>
        <p:nvSpPr>
          <p:cNvPr id="3" name="Shape 1"/>
          <p:cNvSpPr/>
          <p:nvPr/>
        </p:nvSpPr>
        <p:spPr>
          <a:xfrm>
            <a:off x="0" y="0"/>
            <a:ext cx="14630400" cy="8229600"/>
          </a:xfrm>
          <a:prstGeom prst="rect">
            <a:avLst/>
          </a:prstGeom>
          <a:solidFill>
            <a:srgbClr val="1D1D1B"/>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D0D0C"/>
          </a:solidFill>
          <a:ln/>
        </p:spPr>
      </p:sp>
      <p:sp>
        <p:nvSpPr>
          <p:cNvPr id="3" name="Shape 1"/>
          <p:cNvSpPr/>
          <p:nvPr/>
        </p:nvSpPr>
        <p:spPr>
          <a:xfrm>
            <a:off x="0" y="0"/>
            <a:ext cx="14630400" cy="8229600"/>
          </a:xfrm>
          <a:prstGeom prst="rect">
            <a:avLst/>
          </a:prstGeom>
          <a:solidFill>
            <a:srgbClr val="1D1D1B"/>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png"/><Relationship Id="rId4" Type="http://schemas.openxmlformats.org/officeDocument/2006/relationships/slideLayout" Target="../slideLayouts/slideLayout4.xml"/><Relationship Id="rId5"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4" Type="http://schemas.openxmlformats.org/officeDocument/2006/relationships/slideLayout" Target="../slideLayouts/slideLayout5.xml"/><Relationship Id="rId5"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6.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7.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8.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9.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slideLayout" Target="../slideLayouts/slideLayout10.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520541" y="409694"/>
            <a:ext cx="3904298" cy="5856446"/>
          </a:xfrm>
          <a:prstGeom prst="rect">
            <a:avLst/>
          </a:prstGeom>
        </p:spPr>
      </p:pic>
      <p:sp>
        <p:nvSpPr>
          <p:cNvPr id="3" name="Text 0"/>
          <p:cNvSpPr/>
          <p:nvPr/>
        </p:nvSpPr>
        <p:spPr>
          <a:xfrm>
            <a:off x="520541" y="6489144"/>
            <a:ext cx="6698694" cy="464701"/>
          </a:xfrm>
          <a:prstGeom prst="rect">
            <a:avLst/>
          </a:prstGeom>
          <a:noFill/>
          <a:ln/>
        </p:spPr>
        <p:txBody>
          <a:bodyPr wrap="none" lIns="0" tIns="0" rIns="0" bIns="0" rtlCol="0" anchor="t"/>
          <a:lstStyle/>
          <a:p>
            <a:pPr algn="l" indent="0" marL="0">
              <a:lnSpc>
                <a:spcPts val="3650"/>
              </a:lnSpc>
              <a:buNone/>
            </a:pPr>
            <a:r>
              <a:rPr lang="en-US" sz="2900" b="1" dirty="0">
                <a:solidFill>
                  <a:srgbClr val="EDEDE8"/>
                </a:solidFill>
                <a:latin typeface="Tomorrow Semi Bold" pitchFamily="34" charset="0"/>
                <a:ea typeface="Tomorrow Semi Bold" pitchFamily="34" charset="-122"/>
                <a:cs typeface="Tomorrow Semi Bold" pitchFamily="34" charset="-120"/>
              </a:rPr>
              <a:t>Dynamic AI Text Analysis Platform</a:t>
            </a:r>
            <a:endParaRPr lang="en-US" sz="2900" dirty="0"/>
          </a:p>
        </p:txBody>
      </p:sp>
      <p:sp>
        <p:nvSpPr>
          <p:cNvPr id="4" name="Text 1"/>
          <p:cNvSpPr/>
          <p:nvPr/>
        </p:nvSpPr>
        <p:spPr>
          <a:xfrm>
            <a:off x="520541" y="7176849"/>
            <a:ext cx="13589318" cy="237887"/>
          </a:xfrm>
          <a:prstGeom prst="rect">
            <a:avLst/>
          </a:prstGeom>
          <a:noFill/>
          <a:ln/>
        </p:spPr>
        <p:txBody>
          <a:bodyPr wrap="none" lIns="0" tIns="0" rIns="0" bIns="0" rtlCol="0" anchor="t"/>
          <a:lstStyle/>
          <a:p>
            <a:pPr algn="l" indent="0" marL="0">
              <a:lnSpc>
                <a:spcPts val="1850"/>
              </a:lnSpc>
              <a:buNone/>
            </a:pPr>
            <a:r>
              <a:rPr lang="en-US" sz="1150" dirty="0">
                <a:solidFill>
                  <a:srgbClr val="C9C9C0"/>
                </a:solidFill>
                <a:latin typeface="Tomorrow" pitchFamily="34" charset="0"/>
                <a:ea typeface="Tomorrow" pitchFamily="34" charset="-122"/>
                <a:cs typeface="Tomorrow" pitchFamily="34" charset="-120"/>
              </a:rPr>
              <a:t>An interactive NLP-powered web application for intelligent text processing and analysis</a:t>
            </a:r>
            <a:endParaRPr lang="en-US" sz="1150" dirty="0"/>
          </a:p>
        </p:txBody>
      </p:sp>
      <p:sp>
        <p:nvSpPr>
          <p:cNvPr id="5" name="Text 2"/>
          <p:cNvSpPr/>
          <p:nvPr/>
        </p:nvSpPr>
        <p:spPr>
          <a:xfrm>
            <a:off x="520541" y="7582019"/>
            <a:ext cx="13589318" cy="237887"/>
          </a:xfrm>
          <a:prstGeom prst="rect">
            <a:avLst/>
          </a:prstGeom>
          <a:noFill/>
          <a:ln/>
        </p:spPr>
        <p:txBody>
          <a:bodyPr wrap="none" lIns="0" tIns="0" rIns="0" bIns="0" rtlCol="0" anchor="t"/>
          <a:lstStyle/>
          <a:p>
            <a:pPr algn="l" indent="0" marL="0">
              <a:lnSpc>
                <a:spcPts val="1850"/>
              </a:lnSpc>
              <a:buNone/>
            </a:pPr>
            <a:r>
              <a:rPr lang="en-US" sz="1150" dirty="0">
                <a:solidFill>
                  <a:srgbClr val="C9C9C0"/>
                </a:solidFill>
                <a:latin typeface="Tomorrow" pitchFamily="34" charset="0"/>
                <a:ea typeface="Tomorrow" pitchFamily="34" charset="-122"/>
                <a:cs typeface="Tomorrow" pitchFamily="34" charset="-120"/>
              </a:rPr>
              <a:t>Presented by SAI AKHIL JAYANTH</a:t>
            </a:r>
            <a:endParaRPr lang="en-US" sz="11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578048" y="736044"/>
            <a:ext cx="13474303" cy="264200"/>
          </a:xfrm>
          <a:prstGeom prst="rect">
            <a:avLst/>
          </a:prstGeom>
          <a:noFill/>
          <a:ln/>
        </p:spPr>
        <p:txBody>
          <a:bodyPr wrap="none" lIns="0" tIns="0" rIns="0" bIns="0" rtlCol="0" anchor="t"/>
          <a:lstStyle/>
          <a:p>
            <a:pPr algn="l" indent="0" marL="0">
              <a:lnSpc>
                <a:spcPts val="2050"/>
              </a:lnSpc>
              <a:buNone/>
            </a:pPr>
            <a:r>
              <a:rPr lang="en-US" sz="1300" dirty="0">
                <a:solidFill>
                  <a:srgbClr val="C9C9C0"/>
                </a:solidFill>
                <a:latin typeface="Tomorrow" pitchFamily="34" charset="0"/>
                <a:ea typeface="Tomorrow" pitchFamily="34" charset="-122"/>
                <a:cs typeface="Tomorrow" pitchFamily="34" charset="-120"/>
              </a:rPr>
              <a:t>OVERVIEW</a:t>
            </a:r>
            <a:endParaRPr lang="en-US" sz="1300" dirty="0"/>
          </a:p>
        </p:txBody>
      </p:sp>
      <p:sp>
        <p:nvSpPr>
          <p:cNvPr id="3" name="Text 1"/>
          <p:cNvSpPr/>
          <p:nvPr/>
        </p:nvSpPr>
        <p:spPr>
          <a:xfrm>
            <a:off x="578048" y="1165384"/>
            <a:ext cx="7359372" cy="412909"/>
          </a:xfrm>
          <a:prstGeom prst="rect">
            <a:avLst/>
          </a:prstGeom>
          <a:noFill/>
          <a:ln/>
        </p:spPr>
        <p:txBody>
          <a:bodyPr wrap="none" lIns="0" tIns="0" rIns="0" bIns="0" rtlCol="0" anchor="t"/>
          <a:lstStyle/>
          <a:p>
            <a:pPr algn="l" indent="0" marL="0">
              <a:lnSpc>
                <a:spcPts val="3250"/>
              </a:lnSpc>
              <a:buNone/>
            </a:pPr>
            <a:r>
              <a:rPr lang="en-US" sz="2600" b="1" dirty="0">
                <a:solidFill>
                  <a:srgbClr val="EDEDE8"/>
                </a:solidFill>
                <a:latin typeface="Tomorrow Semi Bold" pitchFamily="34" charset="0"/>
                <a:ea typeface="Tomorrow Semi Bold" pitchFamily="34" charset="-122"/>
                <a:cs typeface="Tomorrow Semi Bold" pitchFamily="34" charset="-120"/>
              </a:rPr>
              <a:t>Transforming Text Into Actionable Insights</a:t>
            </a:r>
            <a:endParaRPr lang="en-US" sz="2600" dirty="0"/>
          </a:p>
        </p:txBody>
      </p:sp>
      <p:sp>
        <p:nvSpPr>
          <p:cNvPr id="4" name="Text 2"/>
          <p:cNvSpPr/>
          <p:nvPr/>
        </p:nvSpPr>
        <p:spPr>
          <a:xfrm>
            <a:off x="578048" y="1826062"/>
            <a:ext cx="13474303" cy="528399"/>
          </a:xfrm>
          <a:prstGeom prst="rect">
            <a:avLst/>
          </a:prstGeom>
          <a:noFill/>
          <a:ln/>
        </p:spPr>
        <p:txBody>
          <a:bodyPr wrap="square" lIns="0" tIns="0" rIns="0" bIns="0" rtlCol="0" anchor="t"/>
          <a:lstStyle/>
          <a:p>
            <a:pPr algn="l" indent="0" marL="0">
              <a:lnSpc>
                <a:spcPts val="2050"/>
              </a:lnSpc>
              <a:buNone/>
            </a:pPr>
            <a:r>
              <a:rPr lang="en-US" sz="1300" dirty="0">
                <a:solidFill>
                  <a:srgbClr val="C9C9C0"/>
                </a:solidFill>
                <a:latin typeface="Tomorrow" pitchFamily="34" charset="0"/>
                <a:ea typeface="Tomorrow" pitchFamily="34" charset="-122"/>
                <a:cs typeface="Tomorrow" pitchFamily="34" charset="-120"/>
              </a:rPr>
              <a:t>Our web-based platform empowers users to analyse and summarise complex text data with unprecedented ease. Whether you're processing research papers, business documents, or social media content, the platform delivers deep insights through advanced natural language processing.</a:t>
            </a:r>
            <a:endParaRPr lang="en-US" sz="1300" dirty="0"/>
          </a:p>
        </p:txBody>
      </p:sp>
      <p:sp>
        <p:nvSpPr>
          <p:cNvPr id="5" name="Text 3"/>
          <p:cNvSpPr/>
          <p:nvPr/>
        </p:nvSpPr>
        <p:spPr>
          <a:xfrm>
            <a:off x="578048" y="2540198"/>
            <a:ext cx="13474303" cy="528399"/>
          </a:xfrm>
          <a:prstGeom prst="rect">
            <a:avLst/>
          </a:prstGeom>
          <a:noFill/>
          <a:ln/>
        </p:spPr>
        <p:txBody>
          <a:bodyPr wrap="square" lIns="0" tIns="0" rIns="0" bIns="0" rtlCol="0" anchor="t"/>
          <a:lstStyle/>
          <a:p>
            <a:pPr algn="l" indent="0" marL="0">
              <a:lnSpc>
                <a:spcPts val="2050"/>
              </a:lnSpc>
              <a:buNone/>
            </a:pPr>
            <a:r>
              <a:rPr lang="en-US" sz="1300" dirty="0">
                <a:solidFill>
                  <a:srgbClr val="C9C9C0"/>
                </a:solidFill>
                <a:latin typeface="Tomorrow" pitchFamily="34" charset="0"/>
                <a:ea typeface="Tomorrow" pitchFamily="34" charset="-122"/>
                <a:cs typeface="Tomorrow" pitchFamily="34" charset="-120"/>
              </a:rPr>
              <a:t>The system seamlessly handles both manual text input and document uploads, making sophisticated text analysis accessible to everyone from researchers to content strategists.</a:t>
            </a:r>
            <a:endParaRPr lang="en-US" sz="1300" dirty="0"/>
          </a:p>
        </p:txBody>
      </p:sp>
      <p:pic>
        <p:nvPicPr>
          <p:cNvPr id="6" name="Image 0" descr="preencoded.png">    </p:cNvPr>
          <p:cNvPicPr>
            <a:picLocks noChangeAspect="1"/>
          </p:cNvPicPr>
          <p:nvPr/>
        </p:nvPicPr>
        <p:blipFill>
          <a:blip r:embed="rId1"/>
          <a:stretch>
            <a:fillRect/>
          </a:stretch>
        </p:blipFill>
        <p:spPr>
          <a:xfrm>
            <a:off x="578048" y="3254335"/>
            <a:ext cx="4387810" cy="438781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503753" y="468511"/>
            <a:ext cx="13622893" cy="151090"/>
          </a:xfrm>
          <a:prstGeom prst="rect">
            <a:avLst/>
          </a:prstGeom>
          <a:noFill/>
          <a:ln/>
        </p:spPr>
        <p:txBody>
          <a:bodyPr wrap="none" lIns="0" tIns="0" rIns="0" bIns="0" rtlCol="0" anchor="t"/>
          <a:lstStyle/>
          <a:p>
            <a:pPr algn="l" indent="0" marL="0">
              <a:lnSpc>
                <a:spcPts val="1150"/>
              </a:lnSpc>
              <a:buNone/>
            </a:pPr>
            <a:r>
              <a:rPr lang="en-US" sz="800" dirty="0">
                <a:solidFill>
                  <a:srgbClr val="C9C9C0"/>
                </a:solidFill>
                <a:latin typeface="Tomorrow" pitchFamily="34" charset="0"/>
                <a:ea typeface="Tomorrow" pitchFamily="34" charset="-122"/>
                <a:cs typeface="Tomorrow" pitchFamily="34" charset="-120"/>
              </a:rPr>
              <a:t>CAPABILITIES</a:t>
            </a:r>
            <a:endParaRPr lang="en-US" sz="800" dirty="0"/>
          </a:p>
        </p:txBody>
      </p:sp>
      <p:sp>
        <p:nvSpPr>
          <p:cNvPr id="3" name="Text 1"/>
          <p:cNvSpPr/>
          <p:nvPr/>
        </p:nvSpPr>
        <p:spPr>
          <a:xfrm>
            <a:off x="503753" y="700445"/>
            <a:ext cx="3819763" cy="269796"/>
          </a:xfrm>
          <a:prstGeom prst="rect">
            <a:avLst/>
          </a:prstGeom>
          <a:noFill/>
          <a:ln/>
        </p:spPr>
        <p:txBody>
          <a:bodyPr wrap="none" lIns="0" tIns="0" rIns="0" bIns="0" rtlCol="0" anchor="t"/>
          <a:lstStyle/>
          <a:p>
            <a:pPr algn="l" indent="0" marL="0">
              <a:lnSpc>
                <a:spcPts val="2100"/>
              </a:lnSpc>
              <a:buNone/>
            </a:pPr>
            <a:r>
              <a:rPr lang="en-US" sz="1650" b="1" dirty="0">
                <a:solidFill>
                  <a:srgbClr val="EDEDE8"/>
                </a:solidFill>
                <a:latin typeface="Tomorrow Semi Bold" pitchFamily="34" charset="0"/>
                <a:ea typeface="Tomorrow Semi Bold" pitchFamily="34" charset="-122"/>
                <a:cs typeface="Tomorrow Semi Bold" pitchFamily="34" charset="-120"/>
              </a:rPr>
              <a:t>Comprehensive NLP Feature Suite</a:t>
            </a:r>
            <a:endParaRPr lang="en-US" sz="1650" dirty="0"/>
          </a:p>
        </p:txBody>
      </p:sp>
      <p:pic>
        <p:nvPicPr>
          <p:cNvPr id="4" name="Image 0" descr="preencoded.png">    </p:cNvPr>
          <p:cNvPicPr>
            <a:picLocks noChangeAspect="1"/>
          </p:cNvPicPr>
          <p:nvPr/>
        </p:nvPicPr>
        <p:blipFill>
          <a:blip r:embed="rId1"/>
          <a:stretch>
            <a:fillRect/>
          </a:stretch>
        </p:blipFill>
        <p:spPr>
          <a:xfrm>
            <a:off x="503753" y="1091565"/>
            <a:ext cx="1706880" cy="1057275"/>
          </a:xfrm>
          <a:prstGeom prst="rect">
            <a:avLst/>
          </a:prstGeom>
        </p:spPr>
      </p:pic>
      <p:pic>
        <p:nvPicPr>
          <p:cNvPr id="5" name="Image 1" descr="preencoded.png">    </p:cNvPr>
          <p:cNvPicPr>
            <a:picLocks noChangeAspect="1"/>
          </p:cNvPicPr>
          <p:nvPr/>
        </p:nvPicPr>
        <p:blipFill>
          <a:blip r:embed="rId2"/>
          <a:stretch>
            <a:fillRect/>
          </a:stretch>
        </p:blipFill>
        <p:spPr>
          <a:xfrm>
            <a:off x="503753" y="2239804"/>
            <a:ext cx="1706880" cy="1057275"/>
          </a:xfrm>
          <a:prstGeom prst="rect">
            <a:avLst/>
          </a:prstGeom>
        </p:spPr>
      </p:pic>
      <p:pic>
        <p:nvPicPr>
          <p:cNvPr id="6" name="Image 2" descr="preencoded.png">    </p:cNvPr>
          <p:cNvPicPr>
            <a:picLocks noChangeAspect="1"/>
          </p:cNvPicPr>
          <p:nvPr/>
        </p:nvPicPr>
        <p:blipFill>
          <a:blip r:embed="rId3"/>
          <a:stretch>
            <a:fillRect/>
          </a:stretch>
        </p:blipFill>
        <p:spPr>
          <a:xfrm>
            <a:off x="503753" y="3388043"/>
            <a:ext cx="1706880" cy="1057275"/>
          </a:xfrm>
          <a:prstGeom prst="rect">
            <a:avLst/>
          </a:prstGeom>
        </p:spPr>
      </p:pic>
      <p:sp>
        <p:nvSpPr>
          <p:cNvPr id="7" name="Text 2"/>
          <p:cNvSpPr/>
          <p:nvPr/>
        </p:nvSpPr>
        <p:spPr>
          <a:xfrm>
            <a:off x="503753" y="4536281"/>
            <a:ext cx="13622893" cy="151090"/>
          </a:xfrm>
          <a:prstGeom prst="rect">
            <a:avLst/>
          </a:prstGeom>
          <a:noFill/>
          <a:ln/>
        </p:spPr>
        <p:txBody>
          <a:bodyPr wrap="none" lIns="0" tIns="0" rIns="0" bIns="0" rtlCol="0" anchor="t"/>
          <a:lstStyle/>
          <a:p>
            <a:pPr algn="l" indent="0" marL="0">
              <a:lnSpc>
                <a:spcPts val="1150"/>
              </a:lnSpc>
              <a:buNone/>
            </a:pPr>
            <a:r>
              <a:rPr lang="en-US" sz="800" b="1" dirty="0">
                <a:solidFill>
                  <a:srgbClr val="C9C9C0"/>
                </a:solidFill>
                <a:latin typeface="Tomorrow" pitchFamily="34" charset="0"/>
                <a:ea typeface="Tomorrow" pitchFamily="34" charset="-122"/>
                <a:cs typeface="Tomorrow" pitchFamily="34" charset="-120"/>
              </a:rPr>
              <a:t>Flexible Input Methods</a:t>
            </a:r>
            <a:endParaRPr lang="en-US" sz="800" dirty="0"/>
          </a:p>
        </p:txBody>
      </p:sp>
      <p:sp>
        <p:nvSpPr>
          <p:cNvPr id="8" name="Text 3"/>
          <p:cNvSpPr/>
          <p:nvPr/>
        </p:nvSpPr>
        <p:spPr>
          <a:xfrm>
            <a:off x="503753" y="4778335"/>
            <a:ext cx="13622893" cy="151090"/>
          </a:xfrm>
          <a:prstGeom prst="rect">
            <a:avLst/>
          </a:prstGeom>
          <a:noFill/>
          <a:ln/>
        </p:spPr>
        <p:txBody>
          <a:bodyPr wrap="none" lIns="0" tIns="0" rIns="0" bIns="0" rtlCol="0" anchor="t"/>
          <a:lstStyle/>
          <a:p>
            <a:pPr algn="l" indent="0" marL="0">
              <a:lnSpc>
                <a:spcPts val="1150"/>
              </a:lnSpc>
              <a:buNone/>
            </a:pPr>
            <a:r>
              <a:rPr lang="en-US" sz="800" dirty="0">
                <a:solidFill>
                  <a:srgbClr val="C9C9C0"/>
                </a:solidFill>
                <a:latin typeface="Tomorrow" pitchFamily="34" charset="0"/>
                <a:ea typeface="Tomorrow" pitchFamily="34" charset="-122"/>
                <a:cs typeface="Tomorrow" pitchFamily="34" charset="-120"/>
              </a:rPr>
              <a:t>Manual text entry or upload documents in multiple formats including PDF, DOCX, and spreadsheets</a:t>
            </a:r>
            <a:endParaRPr lang="en-US" sz="800" dirty="0"/>
          </a:p>
        </p:txBody>
      </p:sp>
      <p:sp>
        <p:nvSpPr>
          <p:cNvPr id="9" name="Text 4"/>
          <p:cNvSpPr/>
          <p:nvPr/>
        </p:nvSpPr>
        <p:spPr>
          <a:xfrm>
            <a:off x="503753" y="5020389"/>
            <a:ext cx="13622893" cy="151090"/>
          </a:xfrm>
          <a:prstGeom prst="rect">
            <a:avLst/>
          </a:prstGeom>
          <a:noFill/>
          <a:ln/>
        </p:spPr>
        <p:txBody>
          <a:bodyPr wrap="none" lIns="0" tIns="0" rIns="0" bIns="0" rtlCol="0" anchor="t"/>
          <a:lstStyle/>
          <a:p>
            <a:pPr algn="l" indent="0" marL="0">
              <a:lnSpc>
                <a:spcPts val="1150"/>
              </a:lnSpc>
              <a:buNone/>
            </a:pPr>
            <a:r>
              <a:rPr lang="en-US" sz="800" b="1" dirty="0">
                <a:solidFill>
                  <a:srgbClr val="C9C9C0"/>
                </a:solidFill>
                <a:latin typeface="Tomorrow" pitchFamily="34" charset="0"/>
                <a:ea typeface="Tomorrow" pitchFamily="34" charset="-122"/>
                <a:cs typeface="Tomorrow" pitchFamily="34" charset="-120"/>
              </a:rPr>
              <a:t>Intelligent Preprocessing</a:t>
            </a:r>
            <a:endParaRPr lang="en-US" sz="800" dirty="0"/>
          </a:p>
        </p:txBody>
      </p:sp>
      <p:sp>
        <p:nvSpPr>
          <p:cNvPr id="10" name="Text 5"/>
          <p:cNvSpPr/>
          <p:nvPr/>
        </p:nvSpPr>
        <p:spPr>
          <a:xfrm>
            <a:off x="503753" y="5262443"/>
            <a:ext cx="13622893" cy="151090"/>
          </a:xfrm>
          <a:prstGeom prst="rect">
            <a:avLst/>
          </a:prstGeom>
          <a:noFill/>
          <a:ln/>
        </p:spPr>
        <p:txBody>
          <a:bodyPr wrap="none" lIns="0" tIns="0" rIns="0" bIns="0" rtlCol="0" anchor="t"/>
          <a:lstStyle/>
          <a:p>
            <a:pPr algn="l" indent="0" marL="0">
              <a:lnSpc>
                <a:spcPts val="1150"/>
              </a:lnSpc>
              <a:buNone/>
            </a:pPr>
            <a:r>
              <a:rPr lang="en-US" sz="800" dirty="0">
                <a:solidFill>
                  <a:srgbClr val="C9C9C0"/>
                </a:solidFill>
                <a:latin typeface="Tomorrow" pitchFamily="34" charset="0"/>
                <a:ea typeface="Tomorrow" pitchFamily="34" charset="-122"/>
                <a:cs typeface="Tomorrow" pitchFamily="34" charset="-120"/>
              </a:rPr>
              <a:t>Advanced cleaning and tokenisation prepare your text for optimal analysis</a:t>
            </a:r>
            <a:endParaRPr lang="en-US" sz="800" dirty="0"/>
          </a:p>
        </p:txBody>
      </p:sp>
      <p:sp>
        <p:nvSpPr>
          <p:cNvPr id="11" name="Text 6"/>
          <p:cNvSpPr/>
          <p:nvPr/>
        </p:nvSpPr>
        <p:spPr>
          <a:xfrm>
            <a:off x="503753" y="5504498"/>
            <a:ext cx="13622893" cy="151090"/>
          </a:xfrm>
          <a:prstGeom prst="rect">
            <a:avLst/>
          </a:prstGeom>
          <a:noFill/>
          <a:ln/>
        </p:spPr>
        <p:txBody>
          <a:bodyPr wrap="none" lIns="0" tIns="0" rIns="0" bIns="0" rtlCol="0" anchor="t"/>
          <a:lstStyle/>
          <a:p>
            <a:pPr algn="l" indent="0" marL="0">
              <a:lnSpc>
                <a:spcPts val="1150"/>
              </a:lnSpc>
              <a:buNone/>
            </a:pPr>
            <a:r>
              <a:rPr lang="en-US" sz="800" b="1" dirty="0">
                <a:solidFill>
                  <a:srgbClr val="C9C9C0"/>
                </a:solidFill>
                <a:latin typeface="Tomorrow" pitchFamily="34" charset="0"/>
                <a:ea typeface="Tomorrow" pitchFamily="34" charset="-122"/>
                <a:cs typeface="Tomorrow" pitchFamily="34" charset="-120"/>
              </a:rPr>
              <a:t>Smart Summarisation</a:t>
            </a:r>
            <a:endParaRPr lang="en-US" sz="800" dirty="0"/>
          </a:p>
        </p:txBody>
      </p:sp>
      <p:sp>
        <p:nvSpPr>
          <p:cNvPr id="12" name="Text 7"/>
          <p:cNvSpPr/>
          <p:nvPr/>
        </p:nvSpPr>
        <p:spPr>
          <a:xfrm>
            <a:off x="503753" y="5746552"/>
            <a:ext cx="13622893" cy="151090"/>
          </a:xfrm>
          <a:prstGeom prst="rect">
            <a:avLst/>
          </a:prstGeom>
          <a:noFill/>
          <a:ln/>
        </p:spPr>
        <p:txBody>
          <a:bodyPr wrap="none" lIns="0" tIns="0" rIns="0" bIns="0" rtlCol="0" anchor="t"/>
          <a:lstStyle/>
          <a:p>
            <a:pPr algn="l" indent="0" marL="0">
              <a:lnSpc>
                <a:spcPts val="1150"/>
              </a:lnSpc>
              <a:buNone/>
            </a:pPr>
            <a:r>
              <a:rPr lang="en-US" sz="800" dirty="0">
                <a:solidFill>
                  <a:srgbClr val="C9C9C0"/>
                </a:solidFill>
                <a:latin typeface="Tomorrow" pitchFamily="34" charset="0"/>
                <a:ea typeface="Tomorrow" pitchFamily="34" charset="-122"/>
                <a:cs typeface="Tomorrow" pitchFamily="34" charset="-120"/>
              </a:rPr>
              <a:t>LexRank algorithm via Sumy extracts the most relevant sentences automatically</a:t>
            </a:r>
            <a:endParaRPr lang="en-US" sz="800" dirty="0"/>
          </a:p>
        </p:txBody>
      </p:sp>
      <p:sp>
        <p:nvSpPr>
          <p:cNvPr id="13" name="Text 8"/>
          <p:cNvSpPr/>
          <p:nvPr/>
        </p:nvSpPr>
        <p:spPr>
          <a:xfrm>
            <a:off x="503753" y="5988606"/>
            <a:ext cx="13622893" cy="151090"/>
          </a:xfrm>
          <a:prstGeom prst="rect">
            <a:avLst/>
          </a:prstGeom>
          <a:noFill/>
          <a:ln/>
        </p:spPr>
        <p:txBody>
          <a:bodyPr wrap="none" lIns="0" tIns="0" rIns="0" bIns="0" rtlCol="0" anchor="t"/>
          <a:lstStyle/>
          <a:p>
            <a:pPr algn="l" indent="0" marL="0">
              <a:lnSpc>
                <a:spcPts val="1150"/>
              </a:lnSpc>
              <a:buNone/>
            </a:pPr>
            <a:r>
              <a:rPr lang="en-US" sz="800" b="1" dirty="0">
                <a:solidFill>
                  <a:srgbClr val="C9C9C0"/>
                </a:solidFill>
                <a:latin typeface="Tomorrow" pitchFamily="34" charset="0"/>
                <a:ea typeface="Tomorrow" pitchFamily="34" charset="-122"/>
                <a:cs typeface="Tomorrow" pitchFamily="34" charset="-120"/>
              </a:rPr>
              <a:t>Sentiment Analysis</a:t>
            </a:r>
            <a:endParaRPr lang="en-US" sz="800" dirty="0"/>
          </a:p>
        </p:txBody>
      </p:sp>
      <p:sp>
        <p:nvSpPr>
          <p:cNvPr id="14" name="Text 9"/>
          <p:cNvSpPr/>
          <p:nvPr/>
        </p:nvSpPr>
        <p:spPr>
          <a:xfrm>
            <a:off x="503753" y="6230660"/>
            <a:ext cx="13622893" cy="151090"/>
          </a:xfrm>
          <a:prstGeom prst="rect">
            <a:avLst/>
          </a:prstGeom>
          <a:noFill/>
          <a:ln/>
        </p:spPr>
        <p:txBody>
          <a:bodyPr wrap="none" lIns="0" tIns="0" rIns="0" bIns="0" rtlCol="0" anchor="t"/>
          <a:lstStyle/>
          <a:p>
            <a:pPr algn="l" indent="0" marL="0">
              <a:lnSpc>
                <a:spcPts val="1150"/>
              </a:lnSpc>
              <a:buNone/>
            </a:pPr>
            <a:r>
              <a:rPr lang="en-US" sz="800" dirty="0">
                <a:solidFill>
                  <a:srgbClr val="C9C9C0"/>
                </a:solidFill>
                <a:latin typeface="Tomorrow" pitchFamily="34" charset="0"/>
                <a:ea typeface="Tomorrow" pitchFamily="34" charset="-122"/>
                <a:cs typeface="Tomorrow" pitchFamily="34" charset="-120"/>
              </a:rPr>
              <a:t>TextBlob-powered emotional tone detection reveals underlying sentiment patterns</a:t>
            </a:r>
            <a:endParaRPr lang="en-US" sz="800" dirty="0"/>
          </a:p>
        </p:txBody>
      </p:sp>
      <p:sp>
        <p:nvSpPr>
          <p:cNvPr id="15" name="Text 10"/>
          <p:cNvSpPr/>
          <p:nvPr/>
        </p:nvSpPr>
        <p:spPr>
          <a:xfrm>
            <a:off x="503753" y="6472714"/>
            <a:ext cx="13622893" cy="151090"/>
          </a:xfrm>
          <a:prstGeom prst="rect">
            <a:avLst/>
          </a:prstGeom>
          <a:noFill/>
          <a:ln/>
        </p:spPr>
        <p:txBody>
          <a:bodyPr wrap="none" lIns="0" tIns="0" rIns="0" bIns="0" rtlCol="0" anchor="t"/>
          <a:lstStyle/>
          <a:p>
            <a:pPr algn="l" indent="0" marL="0">
              <a:lnSpc>
                <a:spcPts val="1150"/>
              </a:lnSpc>
              <a:buNone/>
            </a:pPr>
            <a:r>
              <a:rPr lang="en-US" sz="800" b="1" dirty="0">
                <a:solidFill>
                  <a:srgbClr val="C9C9C0"/>
                </a:solidFill>
                <a:latin typeface="Tomorrow" pitchFamily="34" charset="0"/>
                <a:ea typeface="Tomorrow" pitchFamily="34" charset="-122"/>
                <a:cs typeface="Tomorrow" pitchFamily="34" charset="-120"/>
              </a:rPr>
              <a:t>Keyword Extraction</a:t>
            </a:r>
            <a:endParaRPr lang="en-US" sz="800" dirty="0"/>
          </a:p>
        </p:txBody>
      </p:sp>
      <p:sp>
        <p:nvSpPr>
          <p:cNvPr id="16" name="Text 11"/>
          <p:cNvSpPr/>
          <p:nvPr/>
        </p:nvSpPr>
        <p:spPr>
          <a:xfrm>
            <a:off x="503753" y="6714768"/>
            <a:ext cx="13622893" cy="151090"/>
          </a:xfrm>
          <a:prstGeom prst="rect">
            <a:avLst/>
          </a:prstGeom>
          <a:noFill/>
          <a:ln/>
        </p:spPr>
        <p:txBody>
          <a:bodyPr wrap="none" lIns="0" tIns="0" rIns="0" bIns="0" rtlCol="0" anchor="t"/>
          <a:lstStyle/>
          <a:p>
            <a:pPr algn="l" indent="0" marL="0">
              <a:lnSpc>
                <a:spcPts val="1150"/>
              </a:lnSpc>
              <a:buNone/>
            </a:pPr>
            <a:r>
              <a:rPr lang="en-US" sz="800" dirty="0">
                <a:solidFill>
                  <a:srgbClr val="C9C9C0"/>
                </a:solidFill>
                <a:latin typeface="Tomorrow" pitchFamily="34" charset="0"/>
                <a:ea typeface="Tomorrow" pitchFamily="34" charset="-122"/>
                <a:cs typeface="Tomorrow" pitchFamily="34" charset="-120"/>
              </a:rPr>
              <a:t>Identify critical terms and phrases that define your content</a:t>
            </a:r>
            <a:endParaRPr lang="en-US" sz="800" dirty="0"/>
          </a:p>
        </p:txBody>
      </p:sp>
      <p:sp>
        <p:nvSpPr>
          <p:cNvPr id="17" name="Text 12"/>
          <p:cNvSpPr/>
          <p:nvPr/>
        </p:nvSpPr>
        <p:spPr>
          <a:xfrm>
            <a:off x="503753" y="6956822"/>
            <a:ext cx="13622893" cy="151090"/>
          </a:xfrm>
          <a:prstGeom prst="rect">
            <a:avLst/>
          </a:prstGeom>
          <a:noFill/>
          <a:ln/>
        </p:spPr>
        <p:txBody>
          <a:bodyPr wrap="none" lIns="0" tIns="0" rIns="0" bIns="0" rtlCol="0" anchor="t"/>
          <a:lstStyle/>
          <a:p>
            <a:pPr algn="l" indent="0" marL="0">
              <a:lnSpc>
                <a:spcPts val="1150"/>
              </a:lnSpc>
              <a:buNone/>
            </a:pPr>
            <a:r>
              <a:rPr lang="en-US" sz="800" b="1" dirty="0">
                <a:solidFill>
                  <a:srgbClr val="C9C9C0"/>
                </a:solidFill>
                <a:latin typeface="Tomorrow" pitchFamily="34" charset="0"/>
                <a:ea typeface="Tomorrow" pitchFamily="34" charset="-122"/>
                <a:cs typeface="Tomorrow" pitchFamily="34" charset="-120"/>
              </a:rPr>
              <a:t>Topic Modelling</a:t>
            </a:r>
            <a:endParaRPr lang="en-US" sz="800" dirty="0"/>
          </a:p>
        </p:txBody>
      </p:sp>
      <p:sp>
        <p:nvSpPr>
          <p:cNvPr id="18" name="Text 13"/>
          <p:cNvSpPr/>
          <p:nvPr/>
        </p:nvSpPr>
        <p:spPr>
          <a:xfrm>
            <a:off x="503753" y="7198876"/>
            <a:ext cx="13622893" cy="151090"/>
          </a:xfrm>
          <a:prstGeom prst="rect">
            <a:avLst/>
          </a:prstGeom>
          <a:noFill/>
          <a:ln/>
        </p:spPr>
        <p:txBody>
          <a:bodyPr wrap="none" lIns="0" tIns="0" rIns="0" bIns="0" rtlCol="0" anchor="t"/>
          <a:lstStyle/>
          <a:p>
            <a:pPr algn="l" indent="0" marL="0">
              <a:lnSpc>
                <a:spcPts val="1150"/>
              </a:lnSpc>
              <a:buNone/>
            </a:pPr>
            <a:r>
              <a:rPr lang="en-US" sz="800" dirty="0">
                <a:solidFill>
                  <a:srgbClr val="C9C9C0"/>
                </a:solidFill>
                <a:latin typeface="Tomorrow" pitchFamily="34" charset="0"/>
                <a:ea typeface="Tomorrow" pitchFamily="34" charset="-122"/>
                <a:cs typeface="Tomorrow" pitchFamily="34" charset="-120"/>
              </a:rPr>
              <a:t>LDA and NMF algorithms uncover hidden thematic structures</a:t>
            </a:r>
            <a:endParaRPr lang="en-US" sz="800" dirty="0"/>
          </a:p>
        </p:txBody>
      </p:sp>
      <p:sp>
        <p:nvSpPr>
          <p:cNvPr id="19" name="Text 14"/>
          <p:cNvSpPr/>
          <p:nvPr/>
        </p:nvSpPr>
        <p:spPr>
          <a:xfrm>
            <a:off x="503753" y="7440930"/>
            <a:ext cx="13622893" cy="151090"/>
          </a:xfrm>
          <a:prstGeom prst="rect">
            <a:avLst/>
          </a:prstGeom>
          <a:noFill/>
          <a:ln/>
        </p:spPr>
        <p:txBody>
          <a:bodyPr wrap="none" lIns="0" tIns="0" rIns="0" bIns="0" rtlCol="0" anchor="t"/>
          <a:lstStyle/>
          <a:p>
            <a:pPr algn="l" indent="0" marL="0">
              <a:lnSpc>
                <a:spcPts val="1150"/>
              </a:lnSpc>
              <a:buNone/>
            </a:pPr>
            <a:r>
              <a:rPr lang="en-US" sz="800" b="1" dirty="0">
                <a:solidFill>
                  <a:srgbClr val="C9C9C0"/>
                </a:solidFill>
                <a:latin typeface="Tomorrow" pitchFamily="34" charset="0"/>
                <a:ea typeface="Tomorrow" pitchFamily="34" charset="-122"/>
                <a:cs typeface="Tomorrow" pitchFamily="34" charset="-120"/>
              </a:rPr>
              <a:t>Word Cloud Visualisation</a:t>
            </a:r>
            <a:endParaRPr lang="en-US" sz="800" dirty="0"/>
          </a:p>
        </p:txBody>
      </p:sp>
      <p:sp>
        <p:nvSpPr>
          <p:cNvPr id="20" name="Text 15"/>
          <p:cNvSpPr/>
          <p:nvPr/>
        </p:nvSpPr>
        <p:spPr>
          <a:xfrm>
            <a:off x="503753" y="7682984"/>
            <a:ext cx="13622893" cy="151090"/>
          </a:xfrm>
          <a:prstGeom prst="rect">
            <a:avLst/>
          </a:prstGeom>
          <a:noFill/>
          <a:ln/>
        </p:spPr>
        <p:txBody>
          <a:bodyPr wrap="none" lIns="0" tIns="0" rIns="0" bIns="0" rtlCol="0" anchor="t"/>
          <a:lstStyle/>
          <a:p>
            <a:pPr algn="l" indent="0" marL="0">
              <a:lnSpc>
                <a:spcPts val="1150"/>
              </a:lnSpc>
              <a:buNone/>
            </a:pPr>
            <a:r>
              <a:rPr lang="en-US" sz="800" dirty="0">
                <a:solidFill>
                  <a:srgbClr val="C9C9C0"/>
                </a:solidFill>
                <a:latin typeface="Tomorrow" pitchFamily="34" charset="0"/>
                <a:ea typeface="Tomorrow" pitchFamily="34" charset="-122"/>
                <a:cs typeface="Tomorrow" pitchFamily="34" charset="-120"/>
              </a:rPr>
              <a:t>Create stunning visual representations of term frequency and importance</a:t>
            </a:r>
            <a:endParaRPr lang="en-US" sz="8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25329" y="722471"/>
            <a:ext cx="13179743" cy="283488"/>
          </a:xfrm>
          <a:prstGeom prst="rect">
            <a:avLst/>
          </a:prstGeom>
          <a:noFill/>
          <a:ln/>
        </p:spPr>
        <p:txBody>
          <a:bodyPr wrap="none" lIns="0" tIns="0" rIns="0" bIns="0" rtlCol="0" anchor="t"/>
          <a:lstStyle/>
          <a:p>
            <a:pPr algn="l" indent="0" marL="0">
              <a:lnSpc>
                <a:spcPts val="2200"/>
              </a:lnSpc>
              <a:buNone/>
            </a:pPr>
            <a:r>
              <a:rPr lang="en-US" sz="1450" dirty="0">
                <a:solidFill>
                  <a:srgbClr val="C9C9C0"/>
                </a:solidFill>
                <a:latin typeface="Tomorrow" pitchFamily="34" charset="0"/>
                <a:ea typeface="Tomorrow" pitchFamily="34" charset="-122"/>
                <a:cs typeface="Tomorrow" pitchFamily="34" charset="-120"/>
              </a:rPr>
              <a:t>TECHNOLOGY</a:t>
            </a:r>
            <a:endParaRPr lang="en-US" sz="1450" dirty="0"/>
          </a:p>
        </p:txBody>
      </p:sp>
      <p:sp>
        <p:nvSpPr>
          <p:cNvPr id="3" name="Text 1"/>
          <p:cNvSpPr/>
          <p:nvPr/>
        </p:nvSpPr>
        <p:spPr>
          <a:xfrm>
            <a:off x="725329" y="1173718"/>
            <a:ext cx="6121241" cy="466249"/>
          </a:xfrm>
          <a:prstGeom prst="rect">
            <a:avLst/>
          </a:prstGeom>
          <a:noFill/>
          <a:ln/>
        </p:spPr>
        <p:txBody>
          <a:bodyPr wrap="none" lIns="0" tIns="0" rIns="0" bIns="0" rtlCol="0" anchor="t"/>
          <a:lstStyle/>
          <a:p>
            <a:pPr algn="l" indent="0" marL="0">
              <a:lnSpc>
                <a:spcPts val="3650"/>
              </a:lnSpc>
              <a:buNone/>
            </a:pPr>
            <a:r>
              <a:rPr lang="en-US" sz="2900" b="1" dirty="0">
                <a:solidFill>
                  <a:srgbClr val="EDEDE8"/>
                </a:solidFill>
                <a:latin typeface="Tomorrow Semi Bold" pitchFamily="34" charset="0"/>
                <a:ea typeface="Tomorrow Semi Bold" pitchFamily="34" charset="-122"/>
                <a:cs typeface="Tomorrow Semi Bold" pitchFamily="34" charset="-120"/>
              </a:rPr>
              <a:t>Built on Industry-Leading Tools</a:t>
            </a:r>
            <a:endParaRPr lang="en-US" sz="2900" dirty="0"/>
          </a:p>
        </p:txBody>
      </p:sp>
      <p:sp>
        <p:nvSpPr>
          <p:cNvPr id="4" name="Text 2"/>
          <p:cNvSpPr/>
          <p:nvPr/>
        </p:nvSpPr>
        <p:spPr>
          <a:xfrm>
            <a:off x="725329" y="1891665"/>
            <a:ext cx="13179743" cy="283488"/>
          </a:xfrm>
          <a:prstGeom prst="rect">
            <a:avLst/>
          </a:prstGeom>
          <a:noFill/>
          <a:ln/>
        </p:spPr>
        <p:txBody>
          <a:bodyPr wrap="none" lIns="0" tIns="0" rIns="0" bIns="0" rtlCol="0" anchor="t"/>
          <a:lstStyle/>
          <a:p>
            <a:pPr algn="l" indent="0" marL="0">
              <a:lnSpc>
                <a:spcPts val="2200"/>
              </a:lnSpc>
              <a:buNone/>
            </a:pPr>
            <a:r>
              <a:rPr lang="en-US" sz="1450" b="1" dirty="0">
                <a:solidFill>
                  <a:srgbClr val="C9C9C0"/>
                </a:solidFill>
                <a:latin typeface="Tomorrow" pitchFamily="34" charset="0"/>
                <a:ea typeface="Tomorrow" pitchFamily="34" charset="-122"/>
                <a:cs typeface="Tomorrow" pitchFamily="34" charset="-120"/>
              </a:rPr>
              <a:t>Frontend</a:t>
            </a:r>
            <a:endParaRPr lang="en-US" sz="1450" dirty="0"/>
          </a:p>
        </p:txBody>
      </p:sp>
      <p:sp>
        <p:nvSpPr>
          <p:cNvPr id="5" name="Text 3"/>
          <p:cNvSpPr/>
          <p:nvPr/>
        </p:nvSpPr>
        <p:spPr>
          <a:xfrm>
            <a:off x="725329" y="2363986"/>
            <a:ext cx="13179743" cy="283488"/>
          </a:xfrm>
          <a:prstGeom prst="rect">
            <a:avLst/>
          </a:prstGeom>
          <a:noFill/>
          <a:ln/>
        </p:spPr>
        <p:txBody>
          <a:bodyPr wrap="none" lIns="0" tIns="0" rIns="0" bIns="0" rtlCol="0" anchor="t"/>
          <a:lstStyle/>
          <a:p>
            <a:pPr algn="l" indent="0" marL="0">
              <a:lnSpc>
                <a:spcPts val="2200"/>
              </a:lnSpc>
              <a:buNone/>
            </a:pPr>
            <a:r>
              <a:rPr lang="en-US" sz="1450" b="1" dirty="0">
                <a:solidFill>
                  <a:srgbClr val="C9C9C0"/>
                </a:solidFill>
                <a:latin typeface="Tomorrow" pitchFamily="34" charset="0"/>
                <a:ea typeface="Tomorrow" pitchFamily="34" charset="-122"/>
                <a:cs typeface="Tomorrow" pitchFamily="34" charset="-120"/>
              </a:rPr>
              <a:t>Streamlit </a:t>
            </a:r>
            <a:pPr algn="l" indent="0" marL="0">
              <a:lnSpc>
                <a:spcPts val="2200"/>
              </a:lnSpc>
              <a:buNone/>
            </a:pPr>
            <a:r>
              <a:rPr lang="en-US" sz="1450" dirty="0">
                <a:solidFill>
                  <a:srgbClr val="C9C9C0"/>
                </a:solidFill>
                <a:latin typeface="Tomorrow" pitchFamily="34" charset="0"/>
                <a:ea typeface="Tomorrow" pitchFamily="34" charset="-122"/>
                <a:cs typeface="Tomorrow" pitchFamily="34" charset="-120"/>
              </a:rPr>
              <a:t>provides an intuitive, responsive interface that makes complex NLP accessible to non-technical users</a:t>
            </a:r>
            <a:endParaRPr lang="en-US" sz="1450" dirty="0"/>
          </a:p>
        </p:txBody>
      </p:sp>
      <p:pic>
        <p:nvPicPr>
          <p:cNvPr id="6" name="Image 0" descr="preencoded.png">    </p:cNvPr>
          <p:cNvPicPr>
            <a:picLocks noChangeAspect="1"/>
          </p:cNvPicPr>
          <p:nvPr/>
        </p:nvPicPr>
        <p:blipFill>
          <a:blip r:embed="rId1"/>
          <a:stretch>
            <a:fillRect/>
          </a:stretch>
        </p:blipFill>
        <p:spPr>
          <a:xfrm>
            <a:off x="725329" y="2836307"/>
            <a:ext cx="233124" cy="226100"/>
          </a:xfrm>
          <a:prstGeom prst="rect">
            <a:avLst/>
          </a:prstGeom>
        </p:spPr>
      </p:pic>
      <p:sp>
        <p:nvSpPr>
          <p:cNvPr id="7" name="Text 4"/>
          <p:cNvSpPr/>
          <p:nvPr/>
        </p:nvSpPr>
        <p:spPr>
          <a:xfrm>
            <a:off x="725329" y="3251240"/>
            <a:ext cx="13179743" cy="283488"/>
          </a:xfrm>
          <a:prstGeom prst="rect">
            <a:avLst/>
          </a:prstGeom>
          <a:noFill/>
          <a:ln/>
        </p:spPr>
        <p:txBody>
          <a:bodyPr wrap="none" lIns="0" tIns="0" rIns="0" bIns="0" rtlCol="0" anchor="t"/>
          <a:lstStyle/>
          <a:p>
            <a:pPr algn="l" indent="0" marL="0">
              <a:lnSpc>
                <a:spcPts val="2200"/>
              </a:lnSpc>
              <a:buNone/>
            </a:pPr>
            <a:r>
              <a:rPr lang="en-US" sz="1450" b="1" dirty="0">
                <a:solidFill>
                  <a:srgbClr val="C9C9C0"/>
                </a:solidFill>
                <a:latin typeface="Tomorrow" pitchFamily="34" charset="0"/>
                <a:ea typeface="Tomorrow" pitchFamily="34" charset="-122"/>
                <a:cs typeface="Tomorrow" pitchFamily="34" charset="-120"/>
              </a:rPr>
              <a:t>Backend</a:t>
            </a:r>
            <a:endParaRPr lang="en-US" sz="1450" dirty="0"/>
          </a:p>
        </p:txBody>
      </p:sp>
      <p:sp>
        <p:nvSpPr>
          <p:cNvPr id="8" name="Text 5"/>
          <p:cNvSpPr/>
          <p:nvPr/>
        </p:nvSpPr>
        <p:spPr>
          <a:xfrm>
            <a:off x="725329" y="3723561"/>
            <a:ext cx="13179743" cy="283488"/>
          </a:xfrm>
          <a:prstGeom prst="rect">
            <a:avLst/>
          </a:prstGeom>
          <a:noFill/>
          <a:ln/>
        </p:spPr>
        <p:txBody>
          <a:bodyPr wrap="none" lIns="0" tIns="0" rIns="0" bIns="0" rtlCol="0" anchor="t"/>
          <a:lstStyle/>
          <a:p>
            <a:pPr algn="l" indent="0" marL="0">
              <a:lnSpc>
                <a:spcPts val="2200"/>
              </a:lnSpc>
              <a:buNone/>
            </a:pPr>
            <a:r>
              <a:rPr lang="en-US" sz="1450" b="1" dirty="0">
                <a:solidFill>
                  <a:srgbClr val="C9C9C0"/>
                </a:solidFill>
                <a:latin typeface="Tomorrow" pitchFamily="34" charset="0"/>
                <a:ea typeface="Tomorrow" pitchFamily="34" charset="-122"/>
                <a:cs typeface="Tomorrow" pitchFamily="34" charset="-120"/>
              </a:rPr>
              <a:t>Python </a:t>
            </a:r>
            <a:pPr algn="l" indent="0" marL="0">
              <a:lnSpc>
                <a:spcPts val="2200"/>
              </a:lnSpc>
              <a:buNone/>
            </a:pPr>
            <a:r>
              <a:rPr lang="en-US" sz="1450" dirty="0">
                <a:solidFill>
                  <a:srgbClr val="C9C9C0"/>
                </a:solidFill>
                <a:latin typeface="Tomorrow" pitchFamily="34" charset="0"/>
                <a:ea typeface="Tomorrow" pitchFamily="34" charset="-122"/>
                <a:cs typeface="Tomorrow" pitchFamily="34" charset="-120"/>
              </a:rPr>
              <a:t>powers the core processing engine with robust, scalable architecture</a:t>
            </a:r>
            <a:endParaRPr lang="en-US" sz="1450" dirty="0"/>
          </a:p>
        </p:txBody>
      </p:sp>
      <p:sp>
        <p:nvSpPr>
          <p:cNvPr id="9" name="Text 6"/>
          <p:cNvSpPr/>
          <p:nvPr/>
        </p:nvSpPr>
        <p:spPr>
          <a:xfrm>
            <a:off x="725329" y="4195882"/>
            <a:ext cx="13179743" cy="283488"/>
          </a:xfrm>
          <a:prstGeom prst="rect">
            <a:avLst/>
          </a:prstGeom>
          <a:noFill/>
          <a:ln/>
        </p:spPr>
        <p:txBody>
          <a:bodyPr wrap="none" lIns="0" tIns="0" rIns="0" bIns="0" rtlCol="0" anchor="t"/>
          <a:lstStyle/>
          <a:p>
            <a:pPr algn="l" indent="0" marL="0">
              <a:lnSpc>
                <a:spcPts val="2200"/>
              </a:lnSpc>
              <a:buNone/>
            </a:pPr>
            <a:r>
              <a:rPr lang="en-US" sz="1450" b="1" dirty="0">
                <a:solidFill>
                  <a:srgbClr val="C9C9C0"/>
                </a:solidFill>
                <a:latin typeface="Tomorrow" pitchFamily="34" charset="0"/>
                <a:ea typeface="Tomorrow" pitchFamily="34" charset="-122"/>
                <a:cs typeface="Tomorrow" pitchFamily="34" charset="-120"/>
              </a:rPr>
              <a:t>NLP Libraries</a:t>
            </a:r>
            <a:endParaRPr lang="en-US" sz="1450" dirty="0"/>
          </a:p>
        </p:txBody>
      </p:sp>
      <p:sp>
        <p:nvSpPr>
          <p:cNvPr id="10" name="Text 7"/>
          <p:cNvSpPr/>
          <p:nvPr/>
        </p:nvSpPr>
        <p:spPr>
          <a:xfrm>
            <a:off x="725329" y="4668203"/>
            <a:ext cx="13179743" cy="283488"/>
          </a:xfrm>
          <a:prstGeom prst="rect">
            <a:avLst/>
          </a:prstGeom>
          <a:noFill/>
          <a:ln/>
        </p:spPr>
        <p:txBody>
          <a:bodyPr wrap="none" lIns="0" tIns="0" rIns="0" bIns="0" rtlCol="0" anchor="t"/>
          <a:lstStyle/>
          <a:p>
            <a:pPr algn="l" indent="0" marL="0">
              <a:lnSpc>
                <a:spcPts val="2200"/>
              </a:lnSpc>
              <a:buNone/>
            </a:pPr>
            <a:r>
              <a:rPr lang="en-US" sz="1450" b="1" dirty="0">
                <a:solidFill>
                  <a:srgbClr val="C9C9C0"/>
                </a:solidFill>
                <a:latin typeface="Tomorrow" pitchFamily="34" charset="0"/>
                <a:ea typeface="Tomorrow" pitchFamily="34" charset="-122"/>
                <a:cs typeface="Tomorrow" pitchFamily="34" charset="-120"/>
              </a:rPr>
              <a:t>NLTK, TextBlob, Sumy, Scikit-learn </a:t>
            </a:r>
            <a:pPr algn="l" indent="0" marL="0">
              <a:lnSpc>
                <a:spcPts val="2200"/>
              </a:lnSpc>
              <a:buNone/>
            </a:pPr>
            <a:r>
              <a:rPr lang="en-US" sz="1450" dirty="0">
                <a:solidFill>
                  <a:srgbClr val="C9C9C0"/>
                </a:solidFill>
                <a:latin typeface="Tomorrow" pitchFamily="34" charset="0"/>
                <a:ea typeface="Tomorrow" pitchFamily="34" charset="-122"/>
                <a:cs typeface="Tomorrow" pitchFamily="34" charset="-120"/>
              </a:rPr>
              <a:t>deliver state-of-the-art natural language processing capabilities</a:t>
            </a:r>
            <a:endParaRPr lang="en-US" sz="1450" dirty="0"/>
          </a:p>
        </p:txBody>
      </p:sp>
      <p:pic>
        <p:nvPicPr>
          <p:cNvPr id="11" name="Image 1" descr="preencoded.png">    </p:cNvPr>
          <p:cNvPicPr>
            <a:picLocks noChangeAspect="1"/>
          </p:cNvPicPr>
          <p:nvPr/>
        </p:nvPicPr>
        <p:blipFill>
          <a:blip r:embed="rId2"/>
          <a:stretch>
            <a:fillRect/>
          </a:stretch>
        </p:blipFill>
        <p:spPr>
          <a:xfrm>
            <a:off x="725329" y="5140523"/>
            <a:ext cx="221456" cy="221456"/>
          </a:xfrm>
          <a:prstGeom prst="rect">
            <a:avLst/>
          </a:prstGeom>
        </p:spPr>
      </p:pic>
      <p:sp>
        <p:nvSpPr>
          <p:cNvPr id="12" name="Text 8"/>
          <p:cNvSpPr/>
          <p:nvPr/>
        </p:nvSpPr>
        <p:spPr>
          <a:xfrm>
            <a:off x="725329" y="5550813"/>
            <a:ext cx="13179743" cy="283488"/>
          </a:xfrm>
          <a:prstGeom prst="rect">
            <a:avLst/>
          </a:prstGeom>
          <a:noFill/>
          <a:ln/>
        </p:spPr>
        <p:txBody>
          <a:bodyPr wrap="none" lIns="0" tIns="0" rIns="0" bIns="0" rtlCol="0" anchor="t"/>
          <a:lstStyle/>
          <a:p>
            <a:pPr algn="l" indent="0" marL="0">
              <a:lnSpc>
                <a:spcPts val="2200"/>
              </a:lnSpc>
              <a:buNone/>
            </a:pPr>
            <a:r>
              <a:rPr lang="en-US" sz="1450" b="1" dirty="0">
                <a:solidFill>
                  <a:srgbClr val="C9C9C0"/>
                </a:solidFill>
                <a:latin typeface="Tomorrow" pitchFamily="34" charset="0"/>
                <a:ea typeface="Tomorrow" pitchFamily="34" charset="-122"/>
                <a:cs typeface="Tomorrow" pitchFamily="34" charset="-120"/>
              </a:rPr>
              <a:t>Visualisation</a:t>
            </a:r>
            <a:endParaRPr lang="en-US" sz="1450" dirty="0"/>
          </a:p>
        </p:txBody>
      </p:sp>
      <p:sp>
        <p:nvSpPr>
          <p:cNvPr id="13" name="Text 9"/>
          <p:cNvSpPr/>
          <p:nvPr/>
        </p:nvSpPr>
        <p:spPr>
          <a:xfrm>
            <a:off x="725329" y="6023134"/>
            <a:ext cx="13179743" cy="283488"/>
          </a:xfrm>
          <a:prstGeom prst="rect">
            <a:avLst/>
          </a:prstGeom>
          <a:noFill/>
          <a:ln/>
        </p:spPr>
        <p:txBody>
          <a:bodyPr wrap="none" lIns="0" tIns="0" rIns="0" bIns="0" rtlCol="0" anchor="t"/>
          <a:lstStyle/>
          <a:p>
            <a:pPr algn="l" indent="0" marL="0">
              <a:lnSpc>
                <a:spcPts val="2200"/>
              </a:lnSpc>
              <a:buNone/>
            </a:pPr>
            <a:r>
              <a:rPr lang="en-US" sz="1450" b="1" dirty="0">
                <a:solidFill>
                  <a:srgbClr val="C9C9C0"/>
                </a:solidFill>
                <a:latin typeface="Tomorrow" pitchFamily="34" charset="0"/>
                <a:ea typeface="Tomorrow" pitchFamily="34" charset="-122"/>
                <a:cs typeface="Tomorrow" pitchFamily="34" charset="-120"/>
              </a:rPr>
              <a:t>Matplotlib, WordCloud </a:t>
            </a:r>
            <a:pPr algn="l" indent="0" marL="0">
              <a:lnSpc>
                <a:spcPts val="2200"/>
              </a:lnSpc>
              <a:buNone/>
            </a:pPr>
            <a:r>
              <a:rPr lang="en-US" sz="1450" dirty="0">
                <a:solidFill>
                  <a:srgbClr val="C9C9C0"/>
                </a:solidFill>
                <a:latin typeface="Tomorrow" pitchFamily="34" charset="0"/>
                <a:ea typeface="Tomorrow" pitchFamily="34" charset="-122"/>
                <a:cs typeface="Tomorrow" pitchFamily="34" charset="-120"/>
              </a:rPr>
              <a:t>transform data into compelling visual narratives</a:t>
            </a:r>
            <a:endParaRPr lang="en-US" sz="1450" dirty="0"/>
          </a:p>
        </p:txBody>
      </p:sp>
      <p:sp>
        <p:nvSpPr>
          <p:cNvPr id="14" name="Text 10"/>
          <p:cNvSpPr/>
          <p:nvPr/>
        </p:nvSpPr>
        <p:spPr>
          <a:xfrm>
            <a:off x="725329" y="6495455"/>
            <a:ext cx="13179743" cy="283488"/>
          </a:xfrm>
          <a:prstGeom prst="rect">
            <a:avLst/>
          </a:prstGeom>
          <a:noFill/>
          <a:ln/>
        </p:spPr>
        <p:txBody>
          <a:bodyPr wrap="none" lIns="0" tIns="0" rIns="0" bIns="0" rtlCol="0" anchor="t"/>
          <a:lstStyle/>
          <a:p>
            <a:pPr algn="l" indent="0" marL="0">
              <a:lnSpc>
                <a:spcPts val="2200"/>
              </a:lnSpc>
              <a:buNone/>
            </a:pPr>
            <a:r>
              <a:rPr lang="en-US" sz="1450" b="1" dirty="0">
                <a:solidFill>
                  <a:srgbClr val="C9C9C0"/>
                </a:solidFill>
                <a:latin typeface="Tomorrow" pitchFamily="34" charset="0"/>
                <a:ea typeface="Tomorrow" pitchFamily="34" charset="-122"/>
                <a:cs typeface="Tomorrow" pitchFamily="34" charset="-120"/>
              </a:rPr>
              <a:t>File Processing</a:t>
            </a:r>
            <a:endParaRPr lang="en-US" sz="1450" dirty="0"/>
          </a:p>
        </p:txBody>
      </p:sp>
      <p:sp>
        <p:nvSpPr>
          <p:cNvPr id="15" name="Text 11"/>
          <p:cNvSpPr/>
          <p:nvPr/>
        </p:nvSpPr>
        <p:spPr>
          <a:xfrm>
            <a:off x="725329" y="6967776"/>
            <a:ext cx="13179743" cy="283488"/>
          </a:xfrm>
          <a:prstGeom prst="rect">
            <a:avLst/>
          </a:prstGeom>
          <a:noFill/>
          <a:ln/>
        </p:spPr>
        <p:txBody>
          <a:bodyPr wrap="none" lIns="0" tIns="0" rIns="0" bIns="0" rtlCol="0" anchor="t"/>
          <a:lstStyle/>
          <a:p>
            <a:pPr algn="l" indent="0" marL="0">
              <a:lnSpc>
                <a:spcPts val="2200"/>
              </a:lnSpc>
              <a:buNone/>
            </a:pPr>
            <a:r>
              <a:rPr lang="en-US" sz="1450" b="1" dirty="0">
                <a:solidFill>
                  <a:srgbClr val="C9C9C0"/>
                </a:solidFill>
                <a:latin typeface="Tomorrow" pitchFamily="34" charset="0"/>
                <a:ea typeface="Tomorrow" pitchFamily="34" charset="-122"/>
                <a:cs typeface="Tomorrow" pitchFamily="34" charset="-120"/>
              </a:rPr>
              <a:t>PyPDF2, python-docx, openpyxl, pandas </a:t>
            </a:r>
            <a:pPr algn="l" indent="0" marL="0">
              <a:lnSpc>
                <a:spcPts val="2200"/>
              </a:lnSpc>
              <a:buNone/>
            </a:pPr>
            <a:r>
              <a:rPr lang="en-US" sz="1450" dirty="0">
                <a:solidFill>
                  <a:srgbClr val="C9C9C0"/>
                </a:solidFill>
                <a:latin typeface="Tomorrow" pitchFamily="34" charset="0"/>
                <a:ea typeface="Tomorrow" pitchFamily="34" charset="-122"/>
                <a:cs typeface="Tomorrow" pitchFamily="34" charset="-120"/>
              </a:rPr>
              <a:t>ensure seamless handling of diverse document formats</a:t>
            </a:r>
            <a:endParaRPr lang="en-US" sz="1450" dirty="0"/>
          </a:p>
        </p:txBody>
      </p:sp>
      <p:pic>
        <p:nvPicPr>
          <p:cNvPr id="16" name="Image 2" descr="preencoded.png">    </p:cNvPr>
          <p:cNvPicPr>
            <a:picLocks noChangeAspect="1"/>
          </p:cNvPicPr>
          <p:nvPr/>
        </p:nvPicPr>
        <p:blipFill>
          <a:blip r:embed="rId3"/>
          <a:stretch>
            <a:fillRect/>
          </a:stretch>
        </p:blipFill>
        <p:spPr>
          <a:xfrm>
            <a:off x="725329" y="7440097"/>
            <a:ext cx="221456" cy="218003"/>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571143" y="555188"/>
            <a:ext cx="13488114" cy="205264"/>
          </a:xfrm>
          <a:prstGeom prst="rect">
            <a:avLst/>
          </a:prstGeom>
          <a:noFill/>
          <a:ln/>
        </p:spPr>
        <p:txBody>
          <a:bodyPr wrap="none" lIns="0" tIns="0" rIns="0" bIns="0" rtlCol="0" anchor="t"/>
          <a:lstStyle/>
          <a:p>
            <a:pPr algn="l" indent="0" marL="0">
              <a:lnSpc>
                <a:spcPts val="1600"/>
              </a:lnSpc>
              <a:buNone/>
            </a:pPr>
            <a:r>
              <a:rPr lang="en-US" sz="1050" dirty="0">
                <a:solidFill>
                  <a:srgbClr val="C9C9C0"/>
                </a:solidFill>
                <a:latin typeface="Tomorrow" pitchFamily="34" charset="0"/>
                <a:ea typeface="Tomorrow" pitchFamily="34" charset="-122"/>
                <a:cs typeface="Tomorrow" pitchFamily="34" charset="-120"/>
              </a:rPr>
              <a:t>ARCHITECTURE</a:t>
            </a:r>
            <a:endParaRPr lang="en-US" sz="1050" dirty="0"/>
          </a:p>
        </p:txBody>
      </p:sp>
      <p:sp>
        <p:nvSpPr>
          <p:cNvPr id="3" name="Text 1"/>
          <p:cNvSpPr/>
          <p:nvPr/>
        </p:nvSpPr>
        <p:spPr>
          <a:xfrm>
            <a:off x="571143" y="878324"/>
            <a:ext cx="3729633" cy="346710"/>
          </a:xfrm>
          <a:prstGeom prst="rect">
            <a:avLst/>
          </a:prstGeom>
          <a:noFill/>
          <a:ln/>
        </p:spPr>
        <p:txBody>
          <a:bodyPr wrap="none" lIns="0" tIns="0" rIns="0" bIns="0" rtlCol="0" anchor="t"/>
          <a:lstStyle/>
          <a:p>
            <a:pPr algn="l" indent="0" marL="0">
              <a:lnSpc>
                <a:spcPts val="2700"/>
              </a:lnSpc>
              <a:buNone/>
            </a:pPr>
            <a:r>
              <a:rPr lang="en-US" sz="2150" b="1" dirty="0">
                <a:solidFill>
                  <a:srgbClr val="EDEDE8"/>
                </a:solidFill>
                <a:latin typeface="Tomorrow Semi Bold" pitchFamily="34" charset="0"/>
                <a:ea typeface="Tomorrow Semi Bold" pitchFamily="34" charset="-122"/>
                <a:cs typeface="Tomorrow Semi Bold" pitchFamily="34" charset="-120"/>
              </a:rPr>
              <a:t>Modular Project Structure</a:t>
            </a:r>
            <a:endParaRPr lang="en-US" sz="2150" dirty="0"/>
          </a:p>
        </p:txBody>
      </p:sp>
      <p:sp>
        <p:nvSpPr>
          <p:cNvPr id="4" name="Text 2"/>
          <p:cNvSpPr/>
          <p:nvPr/>
        </p:nvSpPr>
        <p:spPr>
          <a:xfrm>
            <a:off x="571143" y="1401842"/>
            <a:ext cx="13488114" cy="205264"/>
          </a:xfrm>
          <a:prstGeom prst="rect">
            <a:avLst/>
          </a:prstGeom>
          <a:noFill/>
          <a:ln/>
        </p:spPr>
        <p:txBody>
          <a:bodyPr wrap="none" lIns="0" tIns="0" rIns="0" bIns="0" rtlCol="0" anchor="t"/>
          <a:lstStyle/>
          <a:p>
            <a:pPr algn="l" indent="0" marL="0">
              <a:lnSpc>
                <a:spcPts val="1600"/>
              </a:lnSpc>
              <a:buNone/>
            </a:pPr>
            <a:r>
              <a:rPr lang="en-US" sz="1050" b="1" dirty="0">
                <a:solidFill>
                  <a:srgbClr val="C9C9C0"/>
                </a:solidFill>
                <a:latin typeface="Tomorrow" pitchFamily="34" charset="0"/>
                <a:ea typeface="Tomorrow" pitchFamily="34" charset="-122"/>
                <a:cs typeface="Tomorrow" pitchFamily="34" charset="-120"/>
              </a:rPr>
              <a:t>app.py</a:t>
            </a:r>
            <a:endParaRPr lang="en-US" sz="1050" dirty="0"/>
          </a:p>
        </p:txBody>
      </p:sp>
      <p:sp>
        <p:nvSpPr>
          <p:cNvPr id="5" name="Text 3"/>
          <p:cNvSpPr/>
          <p:nvPr/>
        </p:nvSpPr>
        <p:spPr>
          <a:xfrm>
            <a:off x="571143" y="1739741"/>
            <a:ext cx="13488114" cy="205264"/>
          </a:xfrm>
          <a:prstGeom prst="rect">
            <a:avLst/>
          </a:prstGeom>
          <a:noFill/>
          <a:ln/>
        </p:spPr>
        <p:txBody>
          <a:bodyPr wrap="none" lIns="0" tIns="0" rIns="0" bIns="0" rtlCol="0" anchor="t"/>
          <a:lstStyle/>
          <a:p>
            <a:pPr algn="l" indent="0" marL="0">
              <a:lnSpc>
                <a:spcPts val="1600"/>
              </a:lnSpc>
              <a:buNone/>
            </a:pPr>
            <a:r>
              <a:rPr lang="en-US" sz="1050" dirty="0">
                <a:solidFill>
                  <a:srgbClr val="C9C9C0"/>
                </a:solidFill>
                <a:latin typeface="Tomorrow" pitchFamily="34" charset="0"/>
                <a:ea typeface="Tomorrow" pitchFamily="34" charset="-122"/>
                <a:cs typeface="Tomorrow" pitchFamily="34" charset="-120"/>
              </a:rPr>
              <a:t>Streamlit application interface — the user-facing layer that orchestrates all interactions</a:t>
            </a:r>
            <a:endParaRPr lang="en-US" sz="1050" dirty="0"/>
          </a:p>
        </p:txBody>
      </p:sp>
      <p:pic>
        <p:nvPicPr>
          <p:cNvPr id="6" name="Image 0" descr="preencoded.png">    </p:cNvPr>
          <p:cNvPicPr>
            <a:picLocks noChangeAspect="1"/>
          </p:cNvPicPr>
          <p:nvPr/>
        </p:nvPicPr>
        <p:blipFill>
          <a:blip r:embed="rId1"/>
          <a:stretch>
            <a:fillRect/>
          </a:stretch>
        </p:blipFill>
        <p:spPr>
          <a:xfrm>
            <a:off x="571143" y="2077641"/>
            <a:ext cx="2661761" cy="2661761"/>
          </a:xfrm>
          <a:prstGeom prst="rect">
            <a:avLst/>
          </a:prstGeom>
        </p:spPr>
      </p:pic>
      <p:sp>
        <p:nvSpPr>
          <p:cNvPr id="7" name="Text 4"/>
          <p:cNvSpPr/>
          <p:nvPr/>
        </p:nvSpPr>
        <p:spPr>
          <a:xfrm>
            <a:off x="571143" y="4872038"/>
            <a:ext cx="13488114" cy="205264"/>
          </a:xfrm>
          <a:prstGeom prst="rect">
            <a:avLst/>
          </a:prstGeom>
          <a:noFill/>
          <a:ln/>
        </p:spPr>
        <p:txBody>
          <a:bodyPr wrap="none" lIns="0" tIns="0" rIns="0" bIns="0" rtlCol="0" anchor="t"/>
          <a:lstStyle/>
          <a:p>
            <a:pPr algn="l" indent="0" marL="0">
              <a:lnSpc>
                <a:spcPts val="1600"/>
              </a:lnSpc>
              <a:buNone/>
            </a:pPr>
            <a:r>
              <a:rPr lang="en-US" sz="1050" b="1" dirty="0">
                <a:solidFill>
                  <a:srgbClr val="C9C9C0"/>
                </a:solidFill>
                <a:latin typeface="Tomorrow" pitchFamily="34" charset="0"/>
                <a:ea typeface="Tomorrow" pitchFamily="34" charset="-122"/>
                <a:cs typeface="Tomorrow" pitchFamily="34" charset="-120"/>
              </a:rPr>
              <a:t>backend.py</a:t>
            </a:r>
            <a:endParaRPr lang="en-US" sz="1050" dirty="0"/>
          </a:p>
        </p:txBody>
      </p:sp>
      <p:sp>
        <p:nvSpPr>
          <p:cNvPr id="8" name="Text 5"/>
          <p:cNvSpPr/>
          <p:nvPr/>
        </p:nvSpPr>
        <p:spPr>
          <a:xfrm>
            <a:off x="571143" y="5209937"/>
            <a:ext cx="13488114" cy="205264"/>
          </a:xfrm>
          <a:prstGeom prst="rect">
            <a:avLst/>
          </a:prstGeom>
          <a:noFill/>
          <a:ln/>
        </p:spPr>
        <p:txBody>
          <a:bodyPr wrap="none" lIns="0" tIns="0" rIns="0" bIns="0" rtlCol="0" anchor="t"/>
          <a:lstStyle/>
          <a:p>
            <a:pPr algn="l" indent="0" marL="0">
              <a:lnSpc>
                <a:spcPts val="1600"/>
              </a:lnSpc>
              <a:buNone/>
            </a:pPr>
            <a:r>
              <a:rPr lang="en-US" sz="1050" dirty="0">
                <a:solidFill>
                  <a:srgbClr val="C9C9C0"/>
                </a:solidFill>
                <a:latin typeface="Tomorrow" pitchFamily="34" charset="0"/>
                <a:ea typeface="Tomorrow" pitchFamily="34" charset="-122"/>
                <a:cs typeface="Tomorrow" pitchFamily="34" charset="-120"/>
              </a:rPr>
              <a:t>Core business logic — implements all NLP algorithms and analysis functions</a:t>
            </a:r>
            <a:endParaRPr lang="en-US" sz="1050" dirty="0"/>
          </a:p>
        </p:txBody>
      </p:sp>
      <p:sp>
        <p:nvSpPr>
          <p:cNvPr id="9" name="Text 6"/>
          <p:cNvSpPr/>
          <p:nvPr/>
        </p:nvSpPr>
        <p:spPr>
          <a:xfrm>
            <a:off x="571143" y="5547836"/>
            <a:ext cx="13488114" cy="205264"/>
          </a:xfrm>
          <a:prstGeom prst="rect">
            <a:avLst/>
          </a:prstGeom>
          <a:noFill/>
          <a:ln/>
        </p:spPr>
        <p:txBody>
          <a:bodyPr wrap="none" lIns="0" tIns="0" rIns="0" bIns="0" rtlCol="0" anchor="t"/>
          <a:lstStyle/>
          <a:p>
            <a:pPr algn="l" indent="0" marL="0">
              <a:lnSpc>
                <a:spcPts val="1600"/>
              </a:lnSpc>
              <a:buNone/>
            </a:pPr>
            <a:r>
              <a:rPr lang="en-US" sz="1050" b="1" dirty="0">
                <a:solidFill>
                  <a:srgbClr val="C9C9C0"/>
                </a:solidFill>
                <a:latin typeface="Tomorrow" pitchFamily="34" charset="0"/>
                <a:ea typeface="Tomorrow" pitchFamily="34" charset="-122"/>
                <a:cs typeface="Tomorrow" pitchFamily="34" charset="-120"/>
              </a:rPr>
              <a:t>preprocessing.py</a:t>
            </a:r>
            <a:endParaRPr lang="en-US" sz="1050" dirty="0"/>
          </a:p>
        </p:txBody>
      </p:sp>
      <p:sp>
        <p:nvSpPr>
          <p:cNvPr id="10" name="Text 7"/>
          <p:cNvSpPr/>
          <p:nvPr/>
        </p:nvSpPr>
        <p:spPr>
          <a:xfrm>
            <a:off x="571143" y="5885736"/>
            <a:ext cx="13488114" cy="205264"/>
          </a:xfrm>
          <a:prstGeom prst="rect">
            <a:avLst/>
          </a:prstGeom>
          <a:noFill/>
          <a:ln/>
        </p:spPr>
        <p:txBody>
          <a:bodyPr wrap="none" lIns="0" tIns="0" rIns="0" bIns="0" rtlCol="0" anchor="t"/>
          <a:lstStyle/>
          <a:p>
            <a:pPr algn="l" indent="0" marL="0">
              <a:lnSpc>
                <a:spcPts val="1600"/>
              </a:lnSpc>
              <a:buNone/>
            </a:pPr>
            <a:r>
              <a:rPr lang="en-US" sz="1050" dirty="0">
                <a:solidFill>
                  <a:srgbClr val="C9C9C0"/>
                </a:solidFill>
                <a:latin typeface="Tomorrow" pitchFamily="34" charset="0"/>
                <a:ea typeface="Tomorrow" pitchFamily="34" charset="-122"/>
                <a:cs typeface="Tomorrow" pitchFamily="34" charset="-120"/>
              </a:rPr>
              <a:t>Text preprocessing module — handles cleaning, normalisation, and tokenisation</a:t>
            </a:r>
            <a:endParaRPr lang="en-US" sz="1050" dirty="0"/>
          </a:p>
        </p:txBody>
      </p:sp>
      <p:sp>
        <p:nvSpPr>
          <p:cNvPr id="11" name="Text 8"/>
          <p:cNvSpPr/>
          <p:nvPr/>
        </p:nvSpPr>
        <p:spPr>
          <a:xfrm>
            <a:off x="571143" y="6223635"/>
            <a:ext cx="13488114" cy="205264"/>
          </a:xfrm>
          <a:prstGeom prst="rect">
            <a:avLst/>
          </a:prstGeom>
          <a:noFill/>
          <a:ln/>
        </p:spPr>
        <p:txBody>
          <a:bodyPr wrap="none" lIns="0" tIns="0" rIns="0" bIns="0" rtlCol="0" anchor="t"/>
          <a:lstStyle/>
          <a:p>
            <a:pPr algn="l" indent="0" marL="0">
              <a:lnSpc>
                <a:spcPts val="1600"/>
              </a:lnSpc>
              <a:buNone/>
            </a:pPr>
            <a:r>
              <a:rPr lang="en-US" sz="1050" b="1" dirty="0">
                <a:solidFill>
                  <a:srgbClr val="C9C9C0"/>
                </a:solidFill>
                <a:latin typeface="Tomorrow" pitchFamily="34" charset="0"/>
                <a:ea typeface="Tomorrow" pitchFamily="34" charset="-122"/>
                <a:cs typeface="Tomorrow" pitchFamily="34" charset="-120"/>
              </a:rPr>
              <a:t>venv/</a:t>
            </a:r>
            <a:endParaRPr lang="en-US" sz="1050" dirty="0"/>
          </a:p>
        </p:txBody>
      </p:sp>
      <p:sp>
        <p:nvSpPr>
          <p:cNvPr id="12" name="Text 9"/>
          <p:cNvSpPr/>
          <p:nvPr/>
        </p:nvSpPr>
        <p:spPr>
          <a:xfrm>
            <a:off x="571143" y="6561534"/>
            <a:ext cx="13488114" cy="205264"/>
          </a:xfrm>
          <a:prstGeom prst="rect">
            <a:avLst/>
          </a:prstGeom>
          <a:noFill/>
          <a:ln/>
        </p:spPr>
        <p:txBody>
          <a:bodyPr wrap="none" lIns="0" tIns="0" rIns="0" bIns="0" rtlCol="0" anchor="t"/>
          <a:lstStyle/>
          <a:p>
            <a:pPr algn="l" indent="0" marL="0">
              <a:lnSpc>
                <a:spcPts val="1600"/>
              </a:lnSpc>
              <a:buNone/>
            </a:pPr>
            <a:r>
              <a:rPr lang="en-US" sz="1050" dirty="0">
                <a:solidFill>
                  <a:srgbClr val="C9C9C0"/>
                </a:solidFill>
                <a:latin typeface="Tomorrow" pitchFamily="34" charset="0"/>
                <a:ea typeface="Tomorrow" pitchFamily="34" charset="-122"/>
                <a:cs typeface="Tomorrow" pitchFamily="34" charset="-120"/>
              </a:rPr>
              <a:t>Virtual environment — isolates dependencies for consistent deployment</a:t>
            </a:r>
            <a:endParaRPr lang="en-US" sz="1050" dirty="0"/>
          </a:p>
        </p:txBody>
      </p:sp>
      <p:sp>
        <p:nvSpPr>
          <p:cNvPr id="13" name="Text 10"/>
          <p:cNvSpPr/>
          <p:nvPr/>
        </p:nvSpPr>
        <p:spPr>
          <a:xfrm>
            <a:off x="571143" y="6899434"/>
            <a:ext cx="13488114" cy="205264"/>
          </a:xfrm>
          <a:prstGeom prst="rect">
            <a:avLst/>
          </a:prstGeom>
          <a:noFill/>
          <a:ln/>
        </p:spPr>
        <p:txBody>
          <a:bodyPr wrap="none" lIns="0" tIns="0" rIns="0" bIns="0" rtlCol="0" anchor="t"/>
          <a:lstStyle/>
          <a:p>
            <a:pPr algn="l" indent="0" marL="0">
              <a:lnSpc>
                <a:spcPts val="1600"/>
              </a:lnSpc>
              <a:buNone/>
            </a:pPr>
            <a:r>
              <a:rPr lang="en-US" sz="1050" b="1" dirty="0">
                <a:solidFill>
                  <a:srgbClr val="C9C9C0"/>
                </a:solidFill>
                <a:latin typeface="Tomorrow" pitchFamily="34" charset="0"/>
                <a:ea typeface="Tomorrow" pitchFamily="34" charset="-122"/>
                <a:cs typeface="Tomorrow" pitchFamily="34" charset="-120"/>
              </a:rPr>
              <a:t>__pycache__/</a:t>
            </a:r>
            <a:endParaRPr lang="en-US" sz="1050" dirty="0"/>
          </a:p>
        </p:txBody>
      </p:sp>
      <p:sp>
        <p:nvSpPr>
          <p:cNvPr id="14" name="Text 11"/>
          <p:cNvSpPr/>
          <p:nvPr/>
        </p:nvSpPr>
        <p:spPr>
          <a:xfrm>
            <a:off x="571143" y="7237333"/>
            <a:ext cx="13488114" cy="205264"/>
          </a:xfrm>
          <a:prstGeom prst="rect">
            <a:avLst/>
          </a:prstGeom>
          <a:noFill/>
          <a:ln/>
        </p:spPr>
        <p:txBody>
          <a:bodyPr wrap="none" lIns="0" tIns="0" rIns="0" bIns="0" rtlCol="0" anchor="t"/>
          <a:lstStyle/>
          <a:p>
            <a:pPr algn="l" indent="0" marL="0">
              <a:lnSpc>
                <a:spcPts val="1600"/>
              </a:lnSpc>
              <a:buNone/>
            </a:pPr>
            <a:r>
              <a:rPr lang="en-US" sz="1050" dirty="0">
                <a:solidFill>
                  <a:srgbClr val="C9C9C0"/>
                </a:solidFill>
                <a:latin typeface="Tomorrow" pitchFamily="34" charset="0"/>
                <a:ea typeface="Tomorrow" pitchFamily="34" charset="-122"/>
                <a:cs typeface="Tomorrow" pitchFamily="34" charset="-120"/>
              </a:rPr>
              <a:t>Compiled Python files — optimises performance through bytecode caching</a:t>
            </a:r>
            <a:endParaRPr lang="en-US" sz="1050" dirty="0"/>
          </a:p>
        </p:txBody>
      </p:sp>
      <p:sp>
        <p:nvSpPr>
          <p:cNvPr id="15" name="Text 12"/>
          <p:cNvSpPr/>
          <p:nvPr/>
        </p:nvSpPr>
        <p:spPr>
          <a:xfrm>
            <a:off x="571143" y="7575233"/>
            <a:ext cx="13488114" cy="205264"/>
          </a:xfrm>
          <a:prstGeom prst="rect">
            <a:avLst/>
          </a:prstGeom>
          <a:noFill/>
          <a:ln/>
        </p:spPr>
        <p:txBody>
          <a:bodyPr wrap="none" lIns="0" tIns="0" rIns="0" bIns="0" rtlCol="0" anchor="t"/>
          <a:lstStyle/>
          <a:p>
            <a:pPr algn="l" indent="0" marL="0">
              <a:lnSpc>
                <a:spcPts val="1600"/>
              </a:lnSpc>
              <a:buNone/>
            </a:pPr>
            <a:r>
              <a:rPr lang="en-US" sz="1050" dirty="0">
                <a:solidFill>
                  <a:srgbClr val="C9C9C0"/>
                </a:solidFill>
                <a:latin typeface="Tomorrow" pitchFamily="34" charset="0"/>
                <a:ea typeface="Tomorrow" pitchFamily="34" charset="-122"/>
                <a:cs typeface="Tomorrow" pitchFamily="34" charset="-120"/>
              </a:rPr>
              <a:t>Clean separation of concerns ensures maintainability and scalability as features expand</a:t>
            </a:r>
            <a:endParaRPr lang="en-US" sz="10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487680" y="486608"/>
            <a:ext cx="13655040" cy="190500"/>
          </a:xfrm>
          <a:prstGeom prst="rect">
            <a:avLst/>
          </a:prstGeom>
          <a:noFill/>
          <a:ln/>
        </p:spPr>
        <p:txBody>
          <a:bodyPr wrap="none" lIns="0" tIns="0" rIns="0" bIns="0" rtlCol="0" anchor="t"/>
          <a:lstStyle/>
          <a:p>
            <a:pPr algn="l" indent="0" marL="0">
              <a:lnSpc>
                <a:spcPts val="1500"/>
              </a:lnSpc>
              <a:buNone/>
            </a:pPr>
            <a:r>
              <a:rPr lang="en-US" sz="950" dirty="0">
                <a:solidFill>
                  <a:srgbClr val="C9C9C0"/>
                </a:solidFill>
                <a:latin typeface="Tomorrow" pitchFamily="34" charset="0"/>
                <a:ea typeface="Tomorrow" pitchFamily="34" charset="-122"/>
                <a:cs typeface="Tomorrow" pitchFamily="34" charset="-120"/>
              </a:rPr>
              <a:t>PROCESS</a:t>
            </a:r>
            <a:endParaRPr lang="en-US" sz="950" dirty="0"/>
          </a:p>
        </p:txBody>
      </p:sp>
      <p:sp>
        <p:nvSpPr>
          <p:cNvPr id="3" name="Text 1"/>
          <p:cNvSpPr/>
          <p:nvPr/>
        </p:nvSpPr>
        <p:spPr>
          <a:xfrm>
            <a:off x="487680" y="789980"/>
            <a:ext cx="3794046" cy="313492"/>
          </a:xfrm>
          <a:prstGeom prst="rect">
            <a:avLst/>
          </a:prstGeom>
          <a:noFill/>
          <a:ln/>
        </p:spPr>
        <p:txBody>
          <a:bodyPr wrap="none" lIns="0" tIns="0" rIns="0" bIns="0" rtlCol="0" anchor="t"/>
          <a:lstStyle/>
          <a:p>
            <a:pPr algn="l" indent="0" marL="0">
              <a:lnSpc>
                <a:spcPts val="2450"/>
              </a:lnSpc>
              <a:buNone/>
            </a:pPr>
            <a:r>
              <a:rPr lang="en-US" sz="1950" b="1" dirty="0">
                <a:solidFill>
                  <a:srgbClr val="EDEDE8"/>
                </a:solidFill>
                <a:latin typeface="Tomorrow Semi Bold" pitchFamily="34" charset="0"/>
                <a:ea typeface="Tomorrow Semi Bold" pitchFamily="34" charset="-122"/>
                <a:cs typeface="Tomorrow Semi Bold" pitchFamily="34" charset="-120"/>
              </a:rPr>
              <a:t>Seamless Analysis Workflow</a:t>
            </a:r>
            <a:endParaRPr lang="en-US" sz="1950" dirty="0"/>
          </a:p>
        </p:txBody>
      </p:sp>
      <p:pic>
        <p:nvPicPr>
          <p:cNvPr id="4" name="Image 0" descr="preencoded.png">    </p:cNvPr>
          <p:cNvPicPr>
            <a:picLocks noChangeAspect="1"/>
          </p:cNvPicPr>
          <p:nvPr/>
        </p:nvPicPr>
        <p:blipFill>
          <a:blip r:embed="rId1"/>
          <a:stretch>
            <a:fillRect/>
          </a:stretch>
        </p:blipFill>
        <p:spPr>
          <a:xfrm>
            <a:off x="487680" y="1272778"/>
            <a:ext cx="564356" cy="3397568"/>
          </a:xfrm>
          <a:prstGeom prst="rect">
            <a:avLst/>
          </a:prstGeom>
        </p:spPr>
      </p:pic>
      <p:sp>
        <p:nvSpPr>
          <p:cNvPr id="5" name="Text 2"/>
          <p:cNvSpPr/>
          <p:nvPr/>
        </p:nvSpPr>
        <p:spPr>
          <a:xfrm>
            <a:off x="487680" y="4797266"/>
            <a:ext cx="13655040" cy="190500"/>
          </a:xfrm>
          <a:prstGeom prst="rect">
            <a:avLst/>
          </a:prstGeom>
          <a:noFill/>
          <a:ln/>
        </p:spPr>
        <p:txBody>
          <a:bodyPr wrap="none" lIns="0" tIns="0" rIns="0" bIns="0" rtlCol="0" anchor="t"/>
          <a:lstStyle/>
          <a:p>
            <a:pPr algn="l" indent="0" marL="0">
              <a:lnSpc>
                <a:spcPts val="1500"/>
              </a:lnSpc>
              <a:buNone/>
            </a:pPr>
            <a:r>
              <a:rPr lang="en-US" sz="950" b="1" dirty="0">
                <a:solidFill>
                  <a:srgbClr val="C9C9C0"/>
                </a:solidFill>
                <a:latin typeface="Tomorrow" pitchFamily="34" charset="0"/>
                <a:ea typeface="Tomorrow" pitchFamily="34" charset="-122"/>
                <a:cs typeface="Tomorrow" pitchFamily="34" charset="-120"/>
              </a:rPr>
              <a:t>Input</a:t>
            </a:r>
            <a:endParaRPr lang="en-US" sz="950" dirty="0"/>
          </a:p>
        </p:txBody>
      </p:sp>
      <p:sp>
        <p:nvSpPr>
          <p:cNvPr id="6" name="Text 3"/>
          <p:cNvSpPr/>
          <p:nvPr/>
        </p:nvSpPr>
        <p:spPr>
          <a:xfrm>
            <a:off x="487680" y="5114687"/>
            <a:ext cx="13655040" cy="190500"/>
          </a:xfrm>
          <a:prstGeom prst="rect">
            <a:avLst/>
          </a:prstGeom>
          <a:noFill/>
          <a:ln/>
        </p:spPr>
        <p:txBody>
          <a:bodyPr wrap="none" lIns="0" tIns="0" rIns="0" bIns="0" rtlCol="0" anchor="t"/>
          <a:lstStyle/>
          <a:p>
            <a:pPr algn="l" indent="0" marL="0">
              <a:lnSpc>
                <a:spcPts val="1500"/>
              </a:lnSpc>
              <a:buNone/>
            </a:pPr>
            <a:r>
              <a:rPr lang="en-US" sz="950" dirty="0">
                <a:solidFill>
                  <a:srgbClr val="C9C9C0"/>
                </a:solidFill>
                <a:latin typeface="Tomorrow" pitchFamily="34" charset="0"/>
                <a:ea typeface="Tomorrow" pitchFamily="34" charset="-122"/>
                <a:cs typeface="Tomorrow" pitchFamily="34" charset="-120"/>
              </a:rPr>
              <a:t>User provides text directly or uploads documents in supported formats</a:t>
            </a:r>
            <a:endParaRPr lang="en-US" sz="950" dirty="0"/>
          </a:p>
        </p:txBody>
      </p:sp>
      <p:sp>
        <p:nvSpPr>
          <p:cNvPr id="7" name="Text 4"/>
          <p:cNvSpPr/>
          <p:nvPr/>
        </p:nvSpPr>
        <p:spPr>
          <a:xfrm>
            <a:off x="487680" y="5432107"/>
            <a:ext cx="13655040" cy="190500"/>
          </a:xfrm>
          <a:prstGeom prst="rect">
            <a:avLst/>
          </a:prstGeom>
          <a:noFill/>
          <a:ln/>
        </p:spPr>
        <p:txBody>
          <a:bodyPr wrap="none" lIns="0" tIns="0" rIns="0" bIns="0" rtlCol="0" anchor="t"/>
          <a:lstStyle/>
          <a:p>
            <a:pPr algn="l" indent="0" marL="0">
              <a:lnSpc>
                <a:spcPts val="1500"/>
              </a:lnSpc>
              <a:buNone/>
            </a:pPr>
            <a:r>
              <a:rPr lang="en-US" sz="950" b="1" dirty="0">
                <a:solidFill>
                  <a:srgbClr val="C9C9C0"/>
                </a:solidFill>
                <a:latin typeface="Tomorrow" pitchFamily="34" charset="0"/>
                <a:ea typeface="Tomorrow" pitchFamily="34" charset="-122"/>
                <a:cs typeface="Tomorrow" pitchFamily="34" charset="-120"/>
              </a:rPr>
              <a:t>Preprocessing</a:t>
            </a:r>
            <a:endParaRPr lang="en-US" sz="950" dirty="0"/>
          </a:p>
        </p:txBody>
      </p:sp>
      <p:sp>
        <p:nvSpPr>
          <p:cNvPr id="8" name="Text 5"/>
          <p:cNvSpPr/>
          <p:nvPr/>
        </p:nvSpPr>
        <p:spPr>
          <a:xfrm>
            <a:off x="487680" y="5749528"/>
            <a:ext cx="13655040" cy="190500"/>
          </a:xfrm>
          <a:prstGeom prst="rect">
            <a:avLst/>
          </a:prstGeom>
          <a:noFill/>
          <a:ln/>
        </p:spPr>
        <p:txBody>
          <a:bodyPr wrap="none" lIns="0" tIns="0" rIns="0" bIns="0" rtlCol="0" anchor="t"/>
          <a:lstStyle/>
          <a:p>
            <a:pPr algn="l" indent="0" marL="0">
              <a:lnSpc>
                <a:spcPts val="1500"/>
              </a:lnSpc>
              <a:buNone/>
            </a:pPr>
            <a:r>
              <a:rPr lang="en-US" sz="950" dirty="0">
                <a:solidFill>
                  <a:srgbClr val="C9C9C0"/>
                </a:solidFill>
                <a:latin typeface="Tomorrow" pitchFamily="34" charset="0"/>
                <a:ea typeface="Tomorrow" pitchFamily="34" charset="-122"/>
                <a:cs typeface="Tomorrow" pitchFamily="34" charset="-120"/>
              </a:rPr>
              <a:t>Text undergoes cleaning, normalisation, and tokenisation to prepare for analysis</a:t>
            </a:r>
            <a:endParaRPr lang="en-US" sz="950" dirty="0"/>
          </a:p>
        </p:txBody>
      </p:sp>
      <p:sp>
        <p:nvSpPr>
          <p:cNvPr id="9" name="Text 6"/>
          <p:cNvSpPr/>
          <p:nvPr/>
        </p:nvSpPr>
        <p:spPr>
          <a:xfrm>
            <a:off x="487680" y="6066949"/>
            <a:ext cx="13655040" cy="190500"/>
          </a:xfrm>
          <a:prstGeom prst="rect">
            <a:avLst/>
          </a:prstGeom>
          <a:noFill/>
          <a:ln/>
        </p:spPr>
        <p:txBody>
          <a:bodyPr wrap="none" lIns="0" tIns="0" rIns="0" bIns="0" rtlCol="0" anchor="t"/>
          <a:lstStyle/>
          <a:p>
            <a:pPr algn="l" indent="0" marL="0">
              <a:lnSpc>
                <a:spcPts val="1500"/>
              </a:lnSpc>
              <a:buNone/>
            </a:pPr>
            <a:r>
              <a:rPr lang="en-US" sz="950" b="1" dirty="0">
                <a:solidFill>
                  <a:srgbClr val="C9C9C0"/>
                </a:solidFill>
                <a:latin typeface="Tomorrow" pitchFamily="34" charset="0"/>
                <a:ea typeface="Tomorrow" pitchFamily="34" charset="-122"/>
                <a:cs typeface="Tomorrow" pitchFamily="34" charset="-120"/>
              </a:rPr>
              <a:t>NLP Analysis</a:t>
            </a:r>
            <a:endParaRPr lang="en-US" sz="950" dirty="0"/>
          </a:p>
        </p:txBody>
      </p:sp>
      <p:sp>
        <p:nvSpPr>
          <p:cNvPr id="10" name="Text 7"/>
          <p:cNvSpPr/>
          <p:nvPr/>
        </p:nvSpPr>
        <p:spPr>
          <a:xfrm>
            <a:off x="487680" y="6384369"/>
            <a:ext cx="13655040" cy="190500"/>
          </a:xfrm>
          <a:prstGeom prst="rect">
            <a:avLst/>
          </a:prstGeom>
          <a:noFill/>
          <a:ln/>
        </p:spPr>
        <p:txBody>
          <a:bodyPr wrap="none" lIns="0" tIns="0" rIns="0" bIns="0" rtlCol="0" anchor="t"/>
          <a:lstStyle/>
          <a:p>
            <a:pPr algn="l" indent="0" marL="0">
              <a:lnSpc>
                <a:spcPts val="1500"/>
              </a:lnSpc>
              <a:buNone/>
            </a:pPr>
            <a:r>
              <a:rPr lang="en-US" sz="950" dirty="0">
                <a:solidFill>
                  <a:srgbClr val="C9C9C0"/>
                </a:solidFill>
                <a:latin typeface="Tomorrow" pitchFamily="34" charset="0"/>
                <a:ea typeface="Tomorrow" pitchFamily="34" charset="-122"/>
                <a:cs typeface="Tomorrow" pitchFamily="34" charset="-120"/>
              </a:rPr>
              <a:t>Multiple modules perform summarisation, sentiment analysis, keyword extraction, and topic modelling simultaneously</a:t>
            </a:r>
            <a:endParaRPr lang="en-US" sz="950" dirty="0"/>
          </a:p>
        </p:txBody>
      </p:sp>
      <p:sp>
        <p:nvSpPr>
          <p:cNvPr id="11" name="Text 8"/>
          <p:cNvSpPr/>
          <p:nvPr/>
        </p:nvSpPr>
        <p:spPr>
          <a:xfrm>
            <a:off x="487680" y="6701790"/>
            <a:ext cx="13655040" cy="190500"/>
          </a:xfrm>
          <a:prstGeom prst="rect">
            <a:avLst/>
          </a:prstGeom>
          <a:noFill/>
          <a:ln/>
        </p:spPr>
        <p:txBody>
          <a:bodyPr wrap="none" lIns="0" tIns="0" rIns="0" bIns="0" rtlCol="0" anchor="t"/>
          <a:lstStyle/>
          <a:p>
            <a:pPr algn="l" indent="0" marL="0">
              <a:lnSpc>
                <a:spcPts val="1500"/>
              </a:lnSpc>
              <a:buNone/>
            </a:pPr>
            <a:r>
              <a:rPr lang="en-US" sz="950" b="1" dirty="0">
                <a:solidFill>
                  <a:srgbClr val="C9C9C0"/>
                </a:solidFill>
                <a:latin typeface="Tomorrow" pitchFamily="34" charset="0"/>
                <a:ea typeface="Tomorrow" pitchFamily="34" charset="-122"/>
                <a:cs typeface="Tomorrow" pitchFamily="34" charset="-120"/>
              </a:rPr>
              <a:t>Visualisation</a:t>
            </a:r>
            <a:endParaRPr lang="en-US" sz="950" dirty="0"/>
          </a:p>
        </p:txBody>
      </p:sp>
      <p:sp>
        <p:nvSpPr>
          <p:cNvPr id="12" name="Text 9"/>
          <p:cNvSpPr/>
          <p:nvPr/>
        </p:nvSpPr>
        <p:spPr>
          <a:xfrm>
            <a:off x="487680" y="7019211"/>
            <a:ext cx="13655040" cy="190500"/>
          </a:xfrm>
          <a:prstGeom prst="rect">
            <a:avLst/>
          </a:prstGeom>
          <a:noFill/>
          <a:ln/>
        </p:spPr>
        <p:txBody>
          <a:bodyPr wrap="none" lIns="0" tIns="0" rIns="0" bIns="0" rtlCol="0" anchor="t"/>
          <a:lstStyle/>
          <a:p>
            <a:pPr algn="l" indent="0" marL="0">
              <a:lnSpc>
                <a:spcPts val="1500"/>
              </a:lnSpc>
              <a:buNone/>
            </a:pPr>
            <a:r>
              <a:rPr lang="en-US" sz="950" dirty="0">
                <a:solidFill>
                  <a:srgbClr val="C9C9C0"/>
                </a:solidFill>
                <a:latin typeface="Tomorrow" pitchFamily="34" charset="0"/>
                <a:ea typeface="Tomorrow" pitchFamily="34" charset="-122"/>
                <a:cs typeface="Tomorrow" pitchFamily="34" charset="-120"/>
              </a:rPr>
              <a:t>Results are rendered through interactive charts, word clouds, and structured summaries</a:t>
            </a:r>
            <a:endParaRPr lang="en-US" sz="950" dirty="0"/>
          </a:p>
        </p:txBody>
      </p:sp>
      <p:sp>
        <p:nvSpPr>
          <p:cNvPr id="13" name="Text 10"/>
          <p:cNvSpPr/>
          <p:nvPr/>
        </p:nvSpPr>
        <p:spPr>
          <a:xfrm>
            <a:off x="487680" y="7336631"/>
            <a:ext cx="13655040" cy="190500"/>
          </a:xfrm>
          <a:prstGeom prst="rect">
            <a:avLst/>
          </a:prstGeom>
          <a:noFill/>
          <a:ln/>
        </p:spPr>
        <p:txBody>
          <a:bodyPr wrap="none" lIns="0" tIns="0" rIns="0" bIns="0" rtlCol="0" anchor="t"/>
          <a:lstStyle/>
          <a:p>
            <a:pPr algn="l" indent="0" marL="0">
              <a:lnSpc>
                <a:spcPts val="1500"/>
              </a:lnSpc>
              <a:buNone/>
            </a:pPr>
            <a:r>
              <a:rPr lang="en-US" sz="950" b="1" dirty="0">
                <a:solidFill>
                  <a:srgbClr val="C9C9C0"/>
                </a:solidFill>
                <a:latin typeface="Tomorrow" pitchFamily="34" charset="0"/>
                <a:ea typeface="Tomorrow" pitchFamily="34" charset="-122"/>
                <a:cs typeface="Tomorrow" pitchFamily="34" charset="-120"/>
              </a:rPr>
              <a:t>Delivery</a:t>
            </a:r>
            <a:endParaRPr lang="en-US" sz="950" dirty="0"/>
          </a:p>
        </p:txBody>
      </p:sp>
      <p:sp>
        <p:nvSpPr>
          <p:cNvPr id="14" name="Text 11"/>
          <p:cNvSpPr/>
          <p:nvPr/>
        </p:nvSpPr>
        <p:spPr>
          <a:xfrm>
            <a:off x="487680" y="7654052"/>
            <a:ext cx="13655040" cy="190500"/>
          </a:xfrm>
          <a:prstGeom prst="rect">
            <a:avLst/>
          </a:prstGeom>
          <a:noFill/>
          <a:ln/>
        </p:spPr>
        <p:txBody>
          <a:bodyPr wrap="none" lIns="0" tIns="0" rIns="0" bIns="0" rtlCol="0" anchor="t"/>
          <a:lstStyle/>
          <a:p>
            <a:pPr algn="l" indent="0" marL="0">
              <a:lnSpc>
                <a:spcPts val="1500"/>
              </a:lnSpc>
              <a:buNone/>
            </a:pPr>
            <a:r>
              <a:rPr lang="en-US" sz="950" dirty="0">
                <a:solidFill>
                  <a:srgbClr val="C9C9C0"/>
                </a:solidFill>
                <a:latin typeface="Tomorrow" pitchFamily="34" charset="0"/>
                <a:ea typeface="Tomorrow" pitchFamily="34" charset="-122"/>
                <a:cs typeface="Tomorrow" pitchFamily="34" charset="-120"/>
              </a:rPr>
              <a:t>Insights are presented in an intuitive dashboard ready for interpretation and action</a:t>
            </a:r>
            <a:endParaRPr lang="en-US" sz="9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408980" y="602694"/>
            <a:ext cx="3068003" cy="4602004"/>
          </a:xfrm>
          <a:prstGeom prst="rect">
            <a:avLst/>
          </a:prstGeom>
        </p:spPr>
      </p:pic>
      <p:sp>
        <p:nvSpPr>
          <p:cNvPr id="3" name="Text 0"/>
          <p:cNvSpPr/>
          <p:nvPr/>
        </p:nvSpPr>
        <p:spPr>
          <a:xfrm>
            <a:off x="408980" y="5379958"/>
            <a:ext cx="2946440" cy="292060"/>
          </a:xfrm>
          <a:prstGeom prst="rect">
            <a:avLst/>
          </a:prstGeom>
          <a:noFill/>
          <a:ln/>
        </p:spPr>
        <p:txBody>
          <a:bodyPr wrap="none" lIns="0" tIns="0" rIns="0" bIns="0" rtlCol="0" anchor="t"/>
          <a:lstStyle/>
          <a:p>
            <a:pPr algn="l" indent="0" marL="0">
              <a:lnSpc>
                <a:spcPts val="2300"/>
              </a:lnSpc>
              <a:buNone/>
            </a:pPr>
            <a:r>
              <a:rPr lang="en-US" sz="1800" b="1" dirty="0">
                <a:solidFill>
                  <a:srgbClr val="EDEDE8"/>
                </a:solidFill>
                <a:latin typeface="Tomorrow Semi Bold" pitchFamily="34" charset="0"/>
                <a:ea typeface="Tomorrow Semi Bold" pitchFamily="34" charset="-122"/>
                <a:cs typeface="Tomorrow Semi Bold" pitchFamily="34" charset="-120"/>
              </a:rPr>
              <a:t>Real-World Applications</a:t>
            </a:r>
            <a:endParaRPr lang="en-US" sz="1800" dirty="0"/>
          </a:p>
        </p:txBody>
      </p:sp>
      <p:sp>
        <p:nvSpPr>
          <p:cNvPr id="4" name="Text 1"/>
          <p:cNvSpPr/>
          <p:nvPr/>
        </p:nvSpPr>
        <p:spPr>
          <a:xfrm>
            <a:off x="408980" y="5847278"/>
            <a:ext cx="13812441" cy="187047"/>
          </a:xfrm>
          <a:prstGeom prst="rect">
            <a:avLst/>
          </a:prstGeom>
          <a:noFill/>
          <a:ln/>
        </p:spPr>
        <p:txBody>
          <a:bodyPr wrap="none" lIns="0" tIns="0" rIns="0" bIns="0" rtlCol="0" anchor="t"/>
          <a:lstStyle/>
          <a:p>
            <a:pPr algn="l" indent="0" marL="0">
              <a:lnSpc>
                <a:spcPts val="1450"/>
              </a:lnSpc>
              <a:buNone/>
            </a:pPr>
            <a:r>
              <a:rPr lang="en-US" sz="900" b="1" dirty="0">
                <a:solidFill>
                  <a:srgbClr val="C9C9C0"/>
                </a:solidFill>
                <a:latin typeface="Tomorrow" pitchFamily="34" charset="0"/>
                <a:ea typeface="Tomorrow" pitchFamily="34" charset="-122"/>
                <a:cs typeface="Tomorrow" pitchFamily="34" charset="-120"/>
              </a:rPr>
              <a:t>Academic Research</a:t>
            </a:r>
            <a:endParaRPr lang="en-US" sz="900" dirty="0"/>
          </a:p>
        </p:txBody>
      </p:sp>
      <p:sp>
        <p:nvSpPr>
          <p:cNvPr id="5" name="Text 2"/>
          <p:cNvSpPr/>
          <p:nvPr/>
        </p:nvSpPr>
        <p:spPr>
          <a:xfrm>
            <a:off x="408980" y="6165771"/>
            <a:ext cx="13812441" cy="187047"/>
          </a:xfrm>
          <a:prstGeom prst="rect">
            <a:avLst/>
          </a:prstGeom>
          <a:noFill/>
          <a:ln/>
        </p:spPr>
        <p:txBody>
          <a:bodyPr wrap="none" lIns="0" tIns="0" rIns="0" bIns="0" rtlCol="0" anchor="t"/>
          <a:lstStyle/>
          <a:p>
            <a:pPr algn="l" indent="0" marL="0">
              <a:lnSpc>
                <a:spcPts val="1450"/>
              </a:lnSpc>
              <a:buNone/>
            </a:pPr>
            <a:r>
              <a:rPr lang="en-US" sz="900" dirty="0">
                <a:solidFill>
                  <a:srgbClr val="C9C9C0"/>
                </a:solidFill>
                <a:latin typeface="Tomorrow" pitchFamily="34" charset="0"/>
                <a:ea typeface="Tomorrow" pitchFamily="34" charset="-122"/>
                <a:cs typeface="Tomorrow" pitchFamily="34" charset="-120"/>
              </a:rPr>
              <a:t>Accelerate literature reviews by quickly summarising and extracting key themes from research papers. Identify trends across multiple studies and discover emerging topics in your field.</a:t>
            </a:r>
            <a:endParaRPr lang="en-US" sz="900" dirty="0"/>
          </a:p>
        </p:txBody>
      </p:sp>
      <p:sp>
        <p:nvSpPr>
          <p:cNvPr id="6" name="Text 3"/>
          <p:cNvSpPr/>
          <p:nvPr/>
        </p:nvSpPr>
        <p:spPr>
          <a:xfrm>
            <a:off x="408980" y="6484263"/>
            <a:ext cx="13812441" cy="187047"/>
          </a:xfrm>
          <a:prstGeom prst="rect">
            <a:avLst/>
          </a:prstGeom>
          <a:noFill/>
          <a:ln/>
        </p:spPr>
        <p:txBody>
          <a:bodyPr wrap="none" lIns="0" tIns="0" rIns="0" bIns="0" rtlCol="0" anchor="t"/>
          <a:lstStyle/>
          <a:p>
            <a:pPr algn="l" indent="0" marL="0">
              <a:lnSpc>
                <a:spcPts val="1450"/>
              </a:lnSpc>
              <a:buNone/>
            </a:pPr>
            <a:r>
              <a:rPr lang="en-US" sz="900" b="1" dirty="0">
                <a:solidFill>
                  <a:srgbClr val="C9C9C0"/>
                </a:solidFill>
                <a:latin typeface="Tomorrow" pitchFamily="34" charset="0"/>
                <a:ea typeface="Tomorrow" pitchFamily="34" charset="-122"/>
                <a:cs typeface="Tomorrow" pitchFamily="34" charset="-120"/>
              </a:rPr>
              <a:t>Business Intelligence</a:t>
            </a:r>
            <a:endParaRPr lang="en-US" sz="900" dirty="0"/>
          </a:p>
        </p:txBody>
      </p:sp>
      <p:sp>
        <p:nvSpPr>
          <p:cNvPr id="7" name="Text 4"/>
          <p:cNvSpPr/>
          <p:nvPr/>
        </p:nvSpPr>
        <p:spPr>
          <a:xfrm>
            <a:off x="408980" y="6802755"/>
            <a:ext cx="13812441" cy="187047"/>
          </a:xfrm>
          <a:prstGeom prst="rect">
            <a:avLst/>
          </a:prstGeom>
          <a:noFill/>
          <a:ln/>
        </p:spPr>
        <p:txBody>
          <a:bodyPr wrap="none" lIns="0" tIns="0" rIns="0" bIns="0" rtlCol="0" anchor="t"/>
          <a:lstStyle/>
          <a:p>
            <a:pPr algn="l" indent="0" marL="0">
              <a:lnSpc>
                <a:spcPts val="1450"/>
              </a:lnSpc>
              <a:buNone/>
            </a:pPr>
            <a:r>
              <a:rPr lang="en-US" sz="900" dirty="0">
                <a:solidFill>
                  <a:srgbClr val="C9C9C0"/>
                </a:solidFill>
                <a:latin typeface="Tomorrow" pitchFamily="34" charset="0"/>
                <a:ea typeface="Tomorrow" pitchFamily="34" charset="-122"/>
                <a:cs typeface="Tomorrow" pitchFamily="34" charset="-120"/>
              </a:rPr>
              <a:t>Analyse customer feedback, reviews, and survey responses at scale. Extract actionable insights from market research and competitive analysis documents.</a:t>
            </a:r>
            <a:endParaRPr lang="en-US" sz="900" dirty="0"/>
          </a:p>
        </p:txBody>
      </p:sp>
      <p:sp>
        <p:nvSpPr>
          <p:cNvPr id="8" name="Text 5"/>
          <p:cNvSpPr/>
          <p:nvPr/>
        </p:nvSpPr>
        <p:spPr>
          <a:xfrm>
            <a:off x="408980" y="7121247"/>
            <a:ext cx="13812441" cy="187047"/>
          </a:xfrm>
          <a:prstGeom prst="rect">
            <a:avLst/>
          </a:prstGeom>
          <a:noFill/>
          <a:ln/>
        </p:spPr>
        <p:txBody>
          <a:bodyPr wrap="none" lIns="0" tIns="0" rIns="0" bIns="0" rtlCol="0" anchor="t"/>
          <a:lstStyle/>
          <a:p>
            <a:pPr algn="l" indent="0" marL="0">
              <a:lnSpc>
                <a:spcPts val="1450"/>
              </a:lnSpc>
              <a:buNone/>
            </a:pPr>
            <a:r>
              <a:rPr lang="en-US" sz="900" b="1" dirty="0">
                <a:solidFill>
                  <a:srgbClr val="C9C9C0"/>
                </a:solidFill>
                <a:latin typeface="Tomorrow" pitchFamily="34" charset="0"/>
                <a:ea typeface="Tomorrow" pitchFamily="34" charset="-122"/>
                <a:cs typeface="Tomorrow" pitchFamily="34" charset="-120"/>
              </a:rPr>
              <a:t>Content Strategy</a:t>
            </a:r>
            <a:endParaRPr lang="en-US" sz="900" dirty="0"/>
          </a:p>
        </p:txBody>
      </p:sp>
      <p:sp>
        <p:nvSpPr>
          <p:cNvPr id="9" name="Text 6"/>
          <p:cNvSpPr/>
          <p:nvPr/>
        </p:nvSpPr>
        <p:spPr>
          <a:xfrm>
            <a:off x="408980" y="7439739"/>
            <a:ext cx="13812441" cy="187047"/>
          </a:xfrm>
          <a:prstGeom prst="rect">
            <a:avLst/>
          </a:prstGeom>
          <a:noFill/>
          <a:ln/>
        </p:spPr>
        <p:txBody>
          <a:bodyPr wrap="none" lIns="0" tIns="0" rIns="0" bIns="0" rtlCol="0" anchor="t"/>
          <a:lstStyle/>
          <a:p>
            <a:pPr algn="l" indent="0" marL="0">
              <a:lnSpc>
                <a:spcPts val="1450"/>
              </a:lnSpc>
              <a:buNone/>
            </a:pPr>
            <a:r>
              <a:rPr lang="en-US" sz="900" dirty="0">
                <a:solidFill>
                  <a:srgbClr val="C9C9C0"/>
                </a:solidFill>
                <a:latin typeface="Tomorrow" pitchFamily="34" charset="0"/>
                <a:ea typeface="Tomorrow" pitchFamily="34" charset="-122"/>
                <a:cs typeface="Tomorrow" pitchFamily="34" charset="-120"/>
              </a:rPr>
              <a:t>Evaluate social media sentiment, optimise messaging, and identify trending topics. Create data- driven content strategies based on keyword and topic analysis.</a:t>
            </a:r>
            <a:endParaRPr lang="en-US" sz="9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544711" y="427911"/>
            <a:ext cx="2729389" cy="311348"/>
          </a:xfrm>
          <a:prstGeom prst="rect">
            <a:avLst/>
          </a:prstGeom>
          <a:noFill/>
          <a:ln/>
        </p:spPr>
        <p:txBody>
          <a:bodyPr wrap="none" lIns="0" tIns="0" rIns="0" bIns="0" rtlCol="0" anchor="t"/>
          <a:lstStyle/>
          <a:p>
            <a:pPr algn="l" indent="0" marL="0">
              <a:lnSpc>
                <a:spcPts val="2450"/>
              </a:lnSpc>
              <a:buNone/>
            </a:pPr>
            <a:r>
              <a:rPr lang="en-US" sz="1950" b="1" dirty="0">
                <a:solidFill>
                  <a:srgbClr val="EDEDE8"/>
                </a:solidFill>
                <a:latin typeface="Tomorrow Semi Bold" pitchFamily="34" charset="0"/>
                <a:ea typeface="Tomorrow Semi Bold" pitchFamily="34" charset="-122"/>
                <a:cs typeface="Tomorrow Semi Bold" pitchFamily="34" charset="-120"/>
              </a:rPr>
              <a:t>Performance Metrics</a:t>
            </a:r>
            <a:endParaRPr lang="en-US" sz="1950" dirty="0"/>
          </a:p>
        </p:txBody>
      </p:sp>
      <p:pic>
        <p:nvPicPr>
          <p:cNvPr id="3" name="Image 0" descr="preencoded.png">    </p:cNvPr>
          <p:cNvPicPr>
            <a:picLocks noChangeAspect="1"/>
          </p:cNvPicPr>
          <p:nvPr/>
        </p:nvPicPr>
        <p:blipFill>
          <a:blip r:embed="rId1"/>
          <a:stretch>
            <a:fillRect/>
          </a:stretch>
        </p:blipFill>
        <p:spPr>
          <a:xfrm>
            <a:off x="544711" y="938451"/>
            <a:ext cx="2918103" cy="2918103"/>
          </a:xfrm>
          <a:prstGeom prst="rect">
            <a:avLst/>
          </a:prstGeom>
        </p:spPr>
      </p:pic>
      <p:sp>
        <p:nvSpPr>
          <p:cNvPr id="4" name="Text 1"/>
          <p:cNvSpPr/>
          <p:nvPr/>
        </p:nvSpPr>
        <p:spPr>
          <a:xfrm>
            <a:off x="544711" y="4005858"/>
            <a:ext cx="3112651" cy="388977"/>
          </a:xfrm>
          <a:prstGeom prst="rect">
            <a:avLst/>
          </a:prstGeom>
          <a:noFill/>
          <a:ln/>
        </p:spPr>
        <p:txBody>
          <a:bodyPr wrap="none" lIns="0" tIns="0" rIns="0" bIns="0" rtlCol="0" anchor="t"/>
          <a:lstStyle/>
          <a:p>
            <a:pPr algn="l" indent="0" marL="0">
              <a:lnSpc>
                <a:spcPts val="3050"/>
              </a:lnSpc>
              <a:buNone/>
            </a:pPr>
            <a:r>
              <a:rPr lang="en-US" sz="2450" b="1" dirty="0">
                <a:solidFill>
                  <a:srgbClr val="EDEDE8"/>
                </a:solidFill>
                <a:latin typeface="Tomorrow Semi Bold" pitchFamily="34" charset="0"/>
                <a:ea typeface="Tomorrow Semi Bold" pitchFamily="34" charset="-122"/>
                <a:cs typeface="Tomorrow Semi Bold" pitchFamily="34" charset="-120"/>
              </a:rPr>
              <a:t>5</a:t>
            </a:r>
            <a:endParaRPr lang="en-US" sz="2450" dirty="0"/>
          </a:p>
        </p:txBody>
      </p:sp>
      <p:sp>
        <p:nvSpPr>
          <p:cNvPr id="5" name="Text 2"/>
          <p:cNvSpPr/>
          <p:nvPr/>
        </p:nvSpPr>
        <p:spPr>
          <a:xfrm>
            <a:off x="544711" y="4544139"/>
            <a:ext cx="13540978" cy="179308"/>
          </a:xfrm>
          <a:prstGeom prst="rect">
            <a:avLst/>
          </a:prstGeom>
          <a:noFill/>
          <a:ln/>
        </p:spPr>
        <p:txBody>
          <a:bodyPr wrap="none" lIns="0" tIns="0" rIns="0" bIns="0" rtlCol="0" anchor="t"/>
          <a:lstStyle/>
          <a:p>
            <a:pPr algn="l" indent="0" marL="0">
              <a:lnSpc>
                <a:spcPts val="1400"/>
              </a:lnSpc>
              <a:buNone/>
            </a:pPr>
            <a:r>
              <a:rPr lang="en-US" sz="950" b="1" dirty="0">
                <a:solidFill>
                  <a:srgbClr val="C9C9C0"/>
                </a:solidFill>
                <a:latin typeface="Tomorrow" pitchFamily="34" charset="0"/>
                <a:ea typeface="Tomorrow" pitchFamily="34" charset="-122"/>
                <a:cs typeface="Tomorrow" pitchFamily="34" charset="-120"/>
              </a:rPr>
              <a:t>NLP Techniques</a:t>
            </a:r>
            <a:endParaRPr lang="en-US" sz="950" dirty="0"/>
          </a:p>
        </p:txBody>
      </p:sp>
      <p:sp>
        <p:nvSpPr>
          <p:cNvPr id="6" name="Text 3"/>
          <p:cNvSpPr/>
          <p:nvPr/>
        </p:nvSpPr>
        <p:spPr>
          <a:xfrm>
            <a:off x="544711" y="4835485"/>
            <a:ext cx="13540978" cy="179308"/>
          </a:xfrm>
          <a:prstGeom prst="rect">
            <a:avLst/>
          </a:prstGeom>
          <a:noFill/>
          <a:ln/>
        </p:spPr>
        <p:txBody>
          <a:bodyPr wrap="none" lIns="0" tIns="0" rIns="0" bIns="0" rtlCol="0" anchor="t"/>
          <a:lstStyle/>
          <a:p>
            <a:pPr algn="l" indent="0" marL="0">
              <a:lnSpc>
                <a:spcPts val="1400"/>
              </a:lnSpc>
              <a:buNone/>
            </a:pPr>
            <a:r>
              <a:rPr lang="en-US" sz="950" dirty="0">
                <a:solidFill>
                  <a:srgbClr val="C9C9C0"/>
                </a:solidFill>
                <a:latin typeface="Tomorrow" pitchFamily="34" charset="0"/>
                <a:ea typeface="Tomorrow" pitchFamily="34" charset="-122"/>
                <a:cs typeface="Tomorrow" pitchFamily="34" charset="-120"/>
              </a:rPr>
              <a:t>Integrated analysis methods</a:t>
            </a:r>
            <a:endParaRPr lang="en-US" sz="950" dirty="0"/>
          </a:p>
        </p:txBody>
      </p:sp>
      <p:sp>
        <p:nvSpPr>
          <p:cNvPr id="7" name="Text 4"/>
          <p:cNvSpPr/>
          <p:nvPr/>
        </p:nvSpPr>
        <p:spPr>
          <a:xfrm>
            <a:off x="544711" y="5164098"/>
            <a:ext cx="3112651" cy="388977"/>
          </a:xfrm>
          <a:prstGeom prst="rect">
            <a:avLst/>
          </a:prstGeom>
          <a:noFill/>
          <a:ln/>
        </p:spPr>
        <p:txBody>
          <a:bodyPr wrap="none" lIns="0" tIns="0" rIns="0" bIns="0" rtlCol="0" anchor="t"/>
          <a:lstStyle/>
          <a:p>
            <a:pPr algn="l" indent="0" marL="0">
              <a:lnSpc>
                <a:spcPts val="3050"/>
              </a:lnSpc>
              <a:buNone/>
            </a:pPr>
            <a:r>
              <a:rPr lang="en-US" sz="2450" b="1" dirty="0">
                <a:solidFill>
                  <a:srgbClr val="EDEDE8"/>
                </a:solidFill>
                <a:latin typeface="Tomorrow Semi Bold" pitchFamily="34" charset="0"/>
                <a:ea typeface="Tomorrow Semi Bold" pitchFamily="34" charset="-122"/>
                <a:cs typeface="Tomorrow Semi Bold" pitchFamily="34" charset="-120"/>
              </a:rPr>
              <a:t>8</a:t>
            </a:r>
            <a:endParaRPr lang="en-US" sz="2450" dirty="0"/>
          </a:p>
        </p:txBody>
      </p:sp>
      <p:sp>
        <p:nvSpPr>
          <p:cNvPr id="8" name="Text 5"/>
          <p:cNvSpPr/>
          <p:nvPr/>
        </p:nvSpPr>
        <p:spPr>
          <a:xfrm>
            <a:off x="544711" y="5702379"/>
            <a:ext cx="13540978" cy="179308"/>
          </a:xfrm>
          <a:prstGeom prst="rect">
            <a:avLst/>
          </a:prstGeom>
          <a:noFill/>
          <a:ln/>
        </p:spPr>
        <p:txBody>
          <a:bodyPr wrap="none" lIns="0" tIns="0" rIns="0" bIns="0" rtlCol="0" anchor="t"/>
          <a:lstStyle/>
          <a:p>
            <a:pPr algn="l" indent="0" marL="0">
              <a:lnSpc>
                <a:spcPts val="1400"/>
              </a:lnSpc>
              <a:buNone/>
            </a:pPr>
            <a:r>
              <a:rPr lang="en-US" sz="950" b="1" dirty="0">
                <a:solidFill>
                  <a:srgbClr val="C9C9C0"/>
                </a:solidFill>
                <a:latin typeface="Tomorrow" pitchFamily="34" charset="0"/>
                <a:ea typeface="Tomorrow" pitchFamily="34" charset="-122"/>
                <a:cs typeface="Tomorrow" pitchFamily="34" charset="-120"/>
              </a:rPr>
              <a:t>File Formats</a:t>
            </a:r>
            <a:endParaRPr lang="en-US" sz="950" dirty="0"/>
          </a:p>
        </p:txBody>
      </p:sp>
      <p:sp>
        <p:nvSpPr>
          <p:cNvPr id="9" name="Text 6"/>
          <p:cNvSpPr/>
          <p:nvPr/>
        </p:nvSpPr>
        <p:spPr>
          <a:xfrm>
            <a:off x="544711" y="5993725"/>
            <a:ext cx="13540978" cy="179308"/>
          </a:xfrm>
          <a:prstGeom prst="rect">
            <a:avLst/>
          </a:prstGeom>
          <a:noFill/>
          <a:ln/>
        </p:spPr>
        <p:txBody>
          <a:bodyPr wrap="none" lIns="0" tIns="0" rIns="0" bIns="0" rtlCol="0" anchor="t"/>
          <a:lstStyle/>
          <a:p>
            <a:pPr algn="l" indent="0" marL="0">
              <a:lnSpc>
                <a:spcPts val="1400"/>
              </a:lnSpc>
              <a:buNone/>
            </a:pPr>
            <a:r>
              <a:rPr lang="en-US" sz="950" dirty="0">
                <a:solidFill>
                  <a:srgbClr val="C9C9C0"/>
                </a:solidFill>
                <a:latin typeface="Tomorrow" pitchFamily="34" charset="0"/>
                <a:ea typeface="Tomorrow" pitchFamily="34" charset="-122"/>
                <a:cs typeface="Tomorrow" pitchFamily="34" charset="-120"/>
              </a:rPr>
              <a:t>Supported document types</a:t>
            </a:r>
            <a:endParaRPr lang="en-US" sz="950" dirty="0"/>
          </a:p>
        </p:txBody>
      </p:sp>
      <p:sp>
        <p:nvSpPr>
          <p:cNvPr id="10" name="Text 7"/>
          <p:cNvSpPr/>
          <p:nvPr/>
        </p:nvSpPr>
        <p:spPr>
          <a:xfrm>
            <a:off x="544711" y="6322338"/>
            <a:ext cx="3112651" cy="388977"/>
          </a:xfrm>
          <a:prstGeom prst="rect">
            <a:avLst/>
          </a:prstGeom>
          <a:noFill/>
          <a:ln/>
        </p:spPr>
        <p:txBody>
          <a:bodyPr wrap="none" lIns="0" tIns="0" rIns="0" bIns="0" rtlCol="0" anchor="t"/>
          <a:lstStyle/>
          <a:p>
            <a:pPr algn="l" indent="0" marL="0">
              <a:lnSpc>
                <a:spcPts val="3050"/>
              </a:lnSpc>
              <a:buNone/>
            </a:pPr>
            <a:r>
              <a:rPr lang="en-US" sz="2450" b="1" dirty="0">
                <a:solidFill>
                  <a:srgbClr val="EDEDE8"/>
                </a:solidFill>
                <a:latin typeface="Tomorrow Semi Bold" pitchFamily="34" charset="0"/>
                <a:ea typeface="Tomorrow Semi Bold" pitchFamily="34" charset="-122"/>
                <a:cs typeface="Tomorrow Semi Bold" pitchFamily="34" charset="-120"/>
              </a:rPr>
              <a:t>100%</a:t>
            </a:r>
            <a:endParaRPr lang="en-US" sz="2450" dirty="0"/>
          </a:p>
        </p:txBody>
      </p:sp>
      <p:sp>
        <p:nvSpPr>
          <p:cNvPr id="11" name="Text 8"/>
          <p:cNvSpPr/>
          <p:nvPr/>
        </p:nvSpPr>
        <p:spPr>
          <a:xfrm>
            <a:off x="544711" y="6860619"/>
            <a:ext cx="13540978" cy="179308"/>
          </a:xfrm>
          <a:prstGeom prst="rect">
            <a:avLst/>
          </a:prstGeom>
          <a:noFill/>
          <a:ln/>
        </p:spPr>
        <p:txBody>
          <a:bodyPr wrap="none" lIns="0" tIns="0" rIns="0" bIns="0" rtlCol="0" anchor="t"/>
          <a:lstStyle/>
          <a:p>
            <a:pPr algn="l" indent="0" marL="0">
              <a:lnSpc>
                <a:spcPts val="1400"/>
              </a:lnSpc>
              <a:buNone/>
            </a:pPr>
            <a:r>
              <a:rPr lang="en-US" sz="950" b="1" dirty="0">
                <a:solidFill>
                  <a:srgbClr val="C9C9C0"/>
                </a:solidFill>
                <a:latin typeface="Tomorrow" pitchFamily="34" charset="0"/>
                <a:ea typeface="Tomorrow" pitchFamily="34" charset="-122"/>
                <a:cs typeface="Tomorrow" pitchFamily="34" charset="-120"/>
              </a:rPr>
              <a:t>Web-Based</a:t>
            </a:r>
            <a:endParaRPr lang="en-US" sz="950" dirty="0"/>
          </a:p>
        </p:txBody>
      </p:sp>
      <p:sp>
        <p:nvSpPr>
          <p:cNvPr id="12" name="Text 9"/>
          <p:cNvSpPr/>
          <p:nvPr/>
        </p:nvSpPr>
        <p:spPr>
          <a:xfrm>
            <a:off x="544711" y="7151965"/>
            <a:ext cx="13540978" cy="179308"/>
          </a:xfrm>
          <a:prstGeom prst="rect">
            <a:avLst/>
          </a:prstGeom>
          <a:noFill/>
          <a:ln/>
        </p:spPr>
        <p:txBody>
          <a:bodyPr wrap="none" lIns="0" tIns="0" rIns="0" bIns="0" rtlCol="0" anchor="t"/>
          <a:lstStyle/>
          <a:p>
            <a:pPr algn="l" indent="0" marL="0">
              <a:lnSpc>
                <a:spcPts val="1400"/>
              </a:lnSpc>
              <a:buNone/>
            </a:pPr>
            <a:r>
              <a:rPr lang="en-US" sz="950" dirty="0">
                <a:solidFill>
                  <a:srgbClr val="C9C9C0"/>
                </a:solidFill>
                <a:latin typeface="Tomorrow" pitchFamily="34" charset="0"/>
                <a:ea typeface="Tomorrow" pitchFamily="34" charset="-122"/>
                <a:cs typeface="Tomorrow" pitchFamily="34" charset="-120"/>
              </a:rPr>
              <a:t>Accessible anywhere</a:t>
            </a:r>
            <a:endParaRPr lang="en-US" sz="950" dirty="0"/>
          </a:p>
        </p:txBody>
      </p:sp>
      <p:sp>
        <p:nvSpPr>
          <p:cNvPr id="13" name="Text 10"/>
          <p:cNvSpPr/>
          <p:nvPr/>
        </p:nvSpPr>
        <p:spPr>
          <a:xfrm>
            <a:off x="544711" y="7443311"/>
            <a:ext cx="13540978" cy="358616"/>
          </a:xfrm>
          <a:prstGeom prst="rect">
            <a:avLst/>
          </a:prstGeom>
          <a:noFill/>
          <a:ln/>
        </p:spPr>
        <p:txBody>
          <a:bodyPr wrap="square" lIns="0" tIns="0" rIns="0" bIns="0" rtlCol="0" anchor="t"/>
          <a:lstStyle/>
          <a:p>
            <a:pPr algn="l" indent="0" marL="0">
              <a:lnSpc>
                <a:spcPts val="1400"/>
              </a:lnSpc>
              <a:buNone/>
            </a:pPr>
            <a:r>
              <a:rPr lang="en-US" sz="950" dirty="0">
                <a:solidFill>
                  <a:srgbClr val="C9C9C0"/>
                </a:solidFill>
                <a:latin typeface="Tomorrow" pitchFamily="34" charset="0"/>
                <a:ea typeface="Tomorrow" pitchFamily="34" charset="-122"/>
                <a:cs typeface="Tomorrow" pitchFamily="34" charset="-120"/>
              </a:rPr>
              <a:t>The platform processes documents of varying sizes efficiently, delivering results in seconds whilst maintaining accuracy across all NLP operations. Our modular architecture ensures consistent performance even as new features are added.</a:t>
            </a:r>
            <a:endParaRPr lang="en-US" sz="9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632698" y="498872"/>
            <a:ext cx="3084671" cy="4627007"/>
          </a:xfrm>
          <a:prstGeom prst="rect">
            <a:avLst/>
          </a:prstGeom>
        </p:spPr>
      </p:pic>
      <p:sp>
        <p:nvSpPr>
          <p:cNvPr id="3" name="Text 0"/>
          <p:cNvSpPr/>
          <p:nvPr/>
        </p:nvSpPr>
        <p:spPr>
          <a:xfrm>
            <a:off x="632698" y="5240417"/>
            <a:ext cx="4690705" cy="293727"/>
          </a:xfrm>
          <a:prstGeom prst="rect">
            <a:avLst/>
          </a:prstGeom>
          <a:noFill/>
          <a:ln/>
        </p:spPr>
        <p:txBody>
          <a:bodyPr wrap="none" lIns="0" tIns="0" rIns="0" bIns="0" rtlCol="0" anchor="t"/>
          <a:lstStyle/>
          <a:p>
            <a:pPr algn="l" indent="0" marL="0">
              <a:lnSpc>
                <a:spcPts val="2300"/>
              </a:lnSpc>
              <a:buNone/>
            </a:pPr>
            <a:r>
              <a:rPr lang="en-US" sz="1850" b="1" dirty="0">
                <a:solidFill>
                  <a:srgbClr val="EDEDE8"/>
                </a:solidFill>
                <a:latin typeface="Tomorrow Semi Bold" pitchFamily="34" charset="0"/>
                <a:ea typeface="Tomorrow Semi Bold" pitchFamily="34" charset="-122"/>
                <a:cs typeface="Tomorrow Semi Bold" pitchFamily="34" charset="-120"/>
              </a:rPr>
              <a:t>Ready to Transform Your Text Analysis</a:t>
            </a:r>
            <a:endParaRPr lang="en-US" sz="1850" dirty="0"/>
          </a:p>
        </p:txBody>
      </p:sp>
      <p:sp>
        <p:nvSpPr>
          <p:cNvPr id="4" name="Text 1"/>
          <p:cNvSpPr/>
          <p:nvPr/>
        </p:nvSpPr>
        <p:spPr>
          <a:xfrm>
            <a:off x="632698" y="5648682"/>
            <a:ext cx="13365004" cy="155019"/>
          </a:xfrm>
          <a:prstGeom prst="rect">
            <a:avLst/>
          </a:prstGeom>
          <a:noFill/>
          <a:ln/>
        </p:spPr>
        <p:txBody>
          <a:bodyPr wrap="none" lIns="0" tIns="0" rIns="0" bIns="0" rtlCol="0" anchor="t"/>
          <a:lstStyle/>
          <a:p>
            <a:pPr algn="l" indent="0" marL="0">
              <a:lnSpc>
                <a:spcPts val="1200"/>
              </a:lnSpc>
              <a:buNone/>
            </a:pPr>
            <a:r>
              <a:rPr lang="en-US" sz="900" b="1" dirty="0">
                <a:solidFill>
                  <a:srgbClr val="C9C9C0"/>
                </a:solidFill>
                <a:latin typeface="Tomorrow" pitchFamily="34" charset="0"/>
                <a:ea typeface="Tomorrow" pitchFamily="34" charset="-122"/>
                <a:cs typeface="Tomorrow" pitchFamily="34" charset="-120"/>
              </a:rPr>
              <a:t>Proven Integration</a:t>
            </a:r>
            <a:endParaRPr lang="en-US" sz="900" dirty="0"/>
          </a:p>
        </p:txBody>
      </p:sp>
      <p:sp>
        <p:nvSpPr>
          <p:cNvPr id="5" name="Text 2"/>
          <p:cNvSpPr/>
          <p:nvPr/>
        </p:nvSpPr>
        <p:spPr>
          <a:xfrm>
            <a:off x="632698" y="5889546"/>
            <a:ext cx="13365004" cy="155019"/>
          </a:xfrm>
          <a:prstGeom prst="rect">
            <a:avLst/>
          </a:prstGeom>
          <a:noFill/>
          <a:ln/>
        </p:spPr>
        <p:txBody>
          <a:bodyPr wrap="none" lIns="0" tIns="0" rIns="0" bIns="0" rtlCol="0" anchor="t"/>
          <a:lstStyle/>
          <a:p>
            <a:pPr algn="l" indent="0" marL="0">
              <a:lnSpc>
                <a:spcPts val="1200"/>
              </a:lnSpc>
              <a:buNone/>
            </a:pPr>
            <a:r>
              <a:rPr lang="en-US" sz="900" dirty="0">
                <a:solidFill>
                  <a:srgbClr val="C9C9C0"/>
                </a:solidFill>
                <a:latin typeface="Tomorrow" pitchFamily="34" charset="0"/>
                <a:ea typeface="Tomorrow" pitchFamily="34" charset="-122"/>
                <a:cs typeface="Tomorrow" pitchFamily="34" charset="-120"/>
              </a:rPr>
              <a:t>Demonstrates seamless fusion of NLP capabilities with modern web technologies</a:t>
            </a:r>
            <a:endParaRPr lang="en-US" sz="900" dirty="0"/>
          </a:p>
        </p:txBody>
      </p:sp>
      <p:sp>
        <p:nvSpPr>
          <p:cNvPr id="6" name="Text 3"/>
          <p:cNvSpPr/>
          <p:nvPr/>
        </p:nvSpPr>
        <p:spPr>
          <a:xfrm>
            <a:off x="632698" y="6130409"/>
            <a:ext cx="13365004" cy="155019"/>
          </a:xfrm>
          <a:prstGeom prst="rect">
            <a:avLst/>
          </a:prstGeom>
          <a:noFill/>
          <a:ln/>
        </p:spPr>
        <p:txBody>
          <a:bodyPr wrap="none" lIns="0" tIns="0" rIns="0" bIns="0" rtlCol="0" anchor="t"/>
          <a:lstStyle/>
          <a:p>
            <a:pPr algn="l" indent="0" marL="0">
              <a:lnSpc>
                <a:spcPts val="1200"/>
              </a:lnSpc>
              <a:buNone/>
            </a:pPr>
            <a:r>
              <a:rPr lang="en-US" sz="900" b="1" dirty="0">
                <a:solidFill>
                  <a:srgbClr val="C9C9C0"/>
                </a:solidFill>
                <a:latin typeface="Tomorrow" pitchFamily="34" charset="0"/>
                <a:ea typeface="Tomorrow" pitchFamily="34" charset="-122"/>
                <a:cs typeface="Tomorrow" pitchFamily="34" charset="-120"/>
              </a:rPr>
              <a:t>Broad Applicability</a:t>
            </a:r>
            <a:endParaRPr lang="en-US" sz="900" dirty="0"/>
          </a:p>
        </p:txBody>
      </p:sp>
      <p:sp>
        <p:nvSpPr>
          <p:cNvPr id="7" name="Text 4"/>
          <p:cNvSpPr/>
          <p:nvPr/>
        </p:nvSpPr>
        <p:spPr>
          <a:xfrm>
            <a:off x="632698" y="6371273"/>
            <a:ext cx="13365004" cy="155019"/>
          </a:xfrm>
          <a:prstGeom prst="rect">
            <a:avLst/>
          </a:prstGeom>
          <a:noFill/>
          <a:ln/>
        </p:spPr>
        <p:txBody>
          <a:bodyPr wrap="none" lIns="0" tIns="0" rIns="0" bIns="0" rtlCol="0" anchor="t"/>
          <a:lstStyle/>
          <a:p>
            <a:pPr algn="l" indent="0" marL="0">
              <a:lnSpc>
                <a:spcPts val="1200"/>
              </a:lnSpc>
              <a:buNone/>
            </a:pPr>
            <a:r>
              <a:rPr lang="en-US" sz="900" dirty="0">
                <a:solidFill>
                  <a:srgbClr val="C9C9C0"/>
                </a:solidFill>
                <a:latin typeface="Tomorrow" pitchFamily="34" charset="0"/>
                <a:ea typeface="Tomorrow" pitchFamily="34" charset="-122"/>
                <a:cs typeface="Tomorrow" pitchFamily="34" charset="-120"/>
              </a:rPr>
              <a:t>Valuable for academics,</a:t>
            </a:r>
            <a:endParaRPr lang="en-US" sz="900" dirty="0"/>
          </a:p>
        </p:txBody>
      </p:sp>
      <p:sp>
        <p:nvSpPr>
          <p:cNvPr id="8" name="Text 5"/>
          <p:cNvSpPr/>
          <p:nvPr/>
        </p:nvSpPr>
        <p:spPr>
          <a:xfrm>
            <a:off x="632698" y="6612136"/>
            <a:ext cx="13365004" cy="155019"/>
          </a:xfrm>
          <a:prstGeom prst="rect">
            <a:avLst/>
          </a:prstGeom>
          <a:noFill/>
          <a:ln/>
        </p:spPr>
        <p:txBody>
          <a:bodyPr wrap="none" lIns="0" tIns="0" rIns="0" bIns="0" rtlCol="0" anchor="t"/>
          <a:lstStyle/>
          <a:p>
            <a:pPr algn="l" indent="0" marL="0">
              <a:lnSpc>
                <a:spcPts val="1200"/>
              </a:lnSpc>
              <a:buNone/>
            </a:pPr>
            <a:r>
              <a:rPr lang="en-US" sz="900" dirty="0">
                <a:solidFill>
                  <a:srgbClr val="C9C9C0"/>
                </a:solidFill>
                <a:latin typeface="Tomorrow" pitchFamily="34" charset="0"/>
                <a:ea typeface="Tomorrow" pitchFamily="34" charset="-122"/>
                <a:cs typeface="Tomorrow" pitchFamily="34" charset="-120"/>
              </a:rPr>
              <a:t>researchers, content analysts, and business professionals</a:t>
            </a:r>
            <a:endParaRPr lang="en-US" sz="900" dirty="0"/>
          </a:p>
        </p:txBody>
      </p:sp>
      <p:sp>
        <p:nvSpPr>
          <p:cNvPr id="9" name="Text 6"/>
          <p:cNvSpPr/>
          <p:nvPr/>
        </p:nvSpPr>
        <p:spPr>
          <a:xfrm>
            <a:off x="632698" y="6852999"/>
            <a:ext cx="13365004" cy="155019"/>
          </a:xfrm>
          <a:prstGeom prst="rect">
            <a:avLst/>
          </a:prstGeom>
          <a:noFill/>
          <a:ln/>
        </p:spPr>
        <p:txBody>
          <a:bodyPr wrap="none" lIns="0" tIns="0" rIns="0" bIns="0" rtlCol="0" anchor="t"/>
          <a:lstStyle/>
          <a:p>
            <a:pPr algn="l" indent="0" marL="0">
              <a:lnSpc>
                <a:spcPts val="1200"/>
              </a:lnSpc>
              <a:buNone/>
            </a:pPr>
            <a:r>
              <a:rPr lang="en-US" sz="900" b="1" dirty="0">
                <a:solidFill>
                  <a:srgbClr val="C9C9C0"/>
                </a:solidFill>
                <a:latin typeface="Tomorrow" pitchFamily="34" charset="0"/>
                <a:ea typeface="Tomorrow" pitchFamily="34" charset="-122"/>
                <a:cs typeface="Tomorrow" pitchFamily="34" charset="-120"/>
              </a:rPr>
              <a:t>Production Ready</a:t>
            </a:r>
            <a:endParaRPr lang="en-US" sz="900" dirty="0"/>
          </a:p>
        </p:txBody>
      </p:sp>
      <p:sp>
        <p:nvSpPr>
          <p:cNvPr id="10" name="Text 7"/>
          <p:cNvSpPr/>
          <p:nvPr/>
        </p:nvSpPr>
        <p:spPr>
          <a:xfrm>
            <a:off x="632698" y="7093863"/>
            <a:ext cx="13365004" cy="155019"/>
          </a:xfrm>
          <a:prstGeom prst="rect">
            <a:avLst/>
          </a:prstGeom>
          <a:noFill/>
          <a:ln/>
        </p:spPr>
        <p:txBody>
          <a:bodyPr wrap="none" lIns="0" tIns="0" rIns="0" bIns="0" rtlCol="0" anchor="t"/>
          <a:lstStyle/>
          <a:p>
            <a:pPr algn="l" indent="0" marL="0">
              <a:lnSpc>
                <a:spcPts val="1200"/>
              </a:lnSpc>
              <a:buNone/>
            </a:pPr>
            <a:r>
              <a:rPr lang="en-US" sz="900" dirty="0">
                <a:solidFill>
                  <a:srgbClr val="C9C9C0"/>
                </a:solidFill>
                <a:latin typeface="Tomorrow" pitchFamily="34" charset="0"/>
                <a:ea typeface="Tomorrow" pitchFamily="34" charset="-122"/>
                <a:cs typeface="Tomorrow" pitchFamily="34" charset="-120"/>
              </a:rPr>
              <a:t>Fully deployed and accessible via intuitive web interface</a:t>
            </a:r>
            <a:endParaRPr lang="en-US" sz="900" dirty="0"/>
          </a:p>
        </p:txBody>
      </p:sp>
      <p:sp>
        <p:nvSpPr>
          <p:cNvPr id="11" name="Text 8"/>
          <p:cNvSpPr/>
          <p:nvPr/>
        </p:nvSpPr>
        <p:spPr>
          <a:xfrm>
            <a:off x="632698" y="7334726"/>
            <a:ext cx="13365004" cy="155019"/>
          </a:xfrm>
          <a:prstGeom prst="rect">
            <a:avLst/>
          </a:prstGeom>
          <a:noFill/>
          <a:ln/>
        </p:spPr>
        <p:txBody>
          <a:bodyPr wrap="none" lIns="0" tIns="0" rIns="0" bIns="0" rtlCol="0" anchor="t"/>
          <a:lstStyle/>
          <a:p>
            <a:pPr algn="l" indent="0" marL="0">
              <a:lnSpc>
                <a:spcPts val="1200"/>
              </a:lnSpc>
              <a:buNone/>
            </a:pPr>
            <a:r>
              <a:rPr lang="en-US" sz="900" dirty="0">
                <a:solidFill>
                  <a:srgbClr val="C9C9C0"/>
                </a:solidFill>
                <a:latin typeface="Tomorrow" pitchFamily="34" charset="0"/>
                <a:ea typeface="Tomorrow" pitchFamily="34" charset="-122"/>
                <a:cs typeface="Tomorrow" pitchFamily="34" charset="-120"/>
              </a:rPr>
              <a:t>This platform represents the convergence of sophisticated NLP algorithms and user-centred design, making advanced text analysis accessible to</a:t>
            </a:r>
            <a:endParaRPr lang="en-US" sz="900" dirty="0"/>
          </a:p>
        </p:txBody>
      </p:sp>
      <p:sp>
        <p:nvSpPr>
          <p:cNvPr id="12" name="Text 9"/>
          <p:cNvSpPr/>
          <p:nvPr/>
        </p:nvSpPr>
        <p:spPr>
          <a:xfrm>
            <a:off x="632698" y="7575590"/>
            <a:ext cx="13365004" cy="155019"/>
          </a:xfrm>
          <a:prstGeom prst="rect">
            <a:avLst/>
          </a:prstGeom>
          <a:noFill/>
          <a:ln/>
        </p:spPr>
        <p:txBody>
          <a:bodyPr wrap="none" lIns="0" tIns="0" rIns="0" bIns="0" rtlCol="0" anchor="t"/>
          <a:lstStyle/>
          <a:p>
            <a:pPr algn="l" indent="0" marL="0">
              <a:lnSpc>
                <a:spcPts val="1200"/>
              </a:lnSpc>
              <a:buNone/>
            </a:pPr>
            <a:r>
              <a:rPr lang="en-US" sz="900" dirty="0">
                <a:solidFill>
                  <a:srgbClr val="C9C9C0"/>
                </a:solidFill>
                <a:latin typeface="Tomorrow" pitchFamily="34" charset="0"/>
                <a:ea typeface="Tomorrow" pitchFamily="34" charset="-122"/>
                <a:cs typeface="Tomorrow" pitchFamily="34" charset="-120"/>
              </a:rPr>
              <a:t>everyone.</a:t>
            </a:r>
            <a:endParaRPr lang="en-US" sz="9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9</Slides>
  <Notes>9</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9</vt:i4>
      </vt:variant>
    </vt:vector>
  </HeadingPairs>
  <TitlesOfParts>
    <vt:vector size="12"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2026-01-21T13:21:47Z</dcterms:created>
  <dcterms:modified xsi:type="dcterms:W3CDTF">2026-01-21T13:21:47Z</dcterms:modified>
</cp:coreProperties>
</file>